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 autoCompressPictures="0">
  <p:sldMasterIdLst>
    <p:sldMasterId id="2147483648" r:id="rId1"/>
    <p:sldMasterId id="2147483719" r:id="rId2"/>
    <p:sldMasterId id="2147483660" r:id="rId3"/>
    <p:sldMasterId id="2147483668" r:id="rId4"/>
    <p:sldMasterId id="2147483671" r:id="rId5"/>
    <p:sldMasterId id="2147483673" r:id="rId6"/>
    <p:sldMasterId id="2147483675" r:id="rId7"/>
    <p:sldMasterId id="2147483690" r:id="rId8"/>
    <p:sldMasterId id="2147483698" r:id="rId9"/>
    <p:sldMasterId id="2147483711" r:id="rId10"/>
  </p:sldMasterIdLst>
  <p:notesMasterIdLst>
    <p:notesMasterId r:id="rId59"/>
  </p:notesMasterIdLst>
  <p:handoutMasterIdLst>
    <p:handoutMasterId r:id="rId60"/>
  </p:handoutMasterIdLst>
  <p:sldIdLst>
    <p:sldId id="275" r:id="rId11"/>
    <p:sldId id="324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08" r:id="rId23"/>
    <p:sldId id="295" r:id="rId24"/>
    <p:sldId id="296" r:id="rId25"/>
    <p:sldId id="292" r:id="rId26"/>
    <p:sldId id="297" r:id="rId27"/>
    <p:sldId id="298" r:id="rId28"/>
    <p:sldId id="289" r:id="rId29"/>
    <p:sldId id="291" r:id="rId30"/>
    <p:sldId id="299" r:id="rId31"/>
    <p:sldId id="302" r:id="rId32"/>
    <p:sldId id="301" r:id="rId33"/>
    <p:sldId id="300" r:id="rId34"/>
    <p:sldId id="309" r:id="rId35"/>
    <p:sldId id="303" r:id="rId36"/>
    <p:sldId id="304" r:id="rId37"/>
    <p:sldId id="325" r:id="rId38"/>
    <p:sldId id="305" r:id="rId39"/>
    <p:sldId id="306" r:id="rId40"/>
    <p:sldId id="307" r:id="rId41"/>
    <p:sldId id="310" r:id="rId42"/>
    <p:sldId id="257" r:id="rId43"/>
    <p:sldId id="271" r:id="rId44"/>
    <p:sldId id="272" r:id="rId45"/>
    <p:sldId id="273" r:id="rId46"/>
    <p:sldId id="261" r:id="rId47"/>
    <p:sldId id="270" r:id="rId48"/>
    <p:sldId id="263" r:id="rId49"/>
    <p:sldId id="256" r:id="rId50"/>
    <p:sldId id="274" r:id="rId51"/>
    <p:sldId id="277" r:id="rId52"/>
    <p:sldId id="285" r:id="rId53"/>
    <p:sldId id="287" r:id="rId54"/>
    <p:sldId id="312" r:id="rId55"/>
    <p:sldId id="311" r:id="rId56"/>
    <p:sldId id="313" r:id="rId57"/>
    <p:sldId id="265" r:id="rId58"/>
  </p:sldIdLst>
  <p:sldSz cx="12801600" cy="9601200" type="A3"/>
  <p:notesSz cx="10234613" cy="7104063"/>
  <p:defaultTextStyle>
    <a:defPPr>
      <a:defRPr lang="es-ES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DC0"/>
    <a:srgbClr val="FAA23E"/>
    <a:srgbClr val="3D8593"/>
    <a:srgbClr val="C6CCE1"/>
    <a:srgbClr val="1672C7"/>
    <a:srgbClr val="E1E1E1"/>
    <a:srgbClr val="68498E"/>
    <a:srgbClr val="9FB117"/>
    <a:srgbClr val="1B89EB"/>
    <a:srgbClr val="D24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>
        <p:scale>
          <a:sx n="50" d="100"/>
          <a:sy n="50" d="100"/>
        </p:scale>
        <p:origin x="-1800" y="78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3B774-D9F2-4DE8-86BD-69116B29B53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89E2A61-7644-4376-8771-B1EE9975ABCD}">
      <dgm:prSet phldrT="[Texto]" custT="1"/>
      <dgm:spPr>
        <a:solidFill>
          <a:schemeClr val="tx1"/>
        </a:solidFill>
      </dgm:spPr>
      <dgm:t>
        <a:bodyPr/>
        <a:lstStyle/>
        <a:p>
          <a:r>
            <a:rPr lang="es-ES" sz="2400" b="1" dirty="0" smtClean="0">
              <a:solidFill>
                <a:schemeClr val="bg1"/>
              </a:solidFill>
            </a:rPr>
            <a:t>Fundamentos de las </a:t>
          </a:r>
          <a:r>
            <a:rPr lang="es-ES" sz="2400" b="1" dirty="0" err="1" smtClean="0">
              <a:solidFill>
                <a:schemeClr val="bg1"/>
              </a:solidFill>
            </a:rPr>
            <a:t>CoPs</a:t>
          </a:r>
          <a:endParaRPr lang="es-ES" sz="2400" b="1" dirty="0">
            <a:solidFill>
              <a:schemeClr val="bg1"/>
            </a:solidFill>
          </a:endParaRPr>
        </a:p>
      </dgm:t>
    </dgm:pt>
    <dgm:pt modelId="{F38B0C7F-2DB2-47CD-B34E-860A7223C607}" type="parTrans" cxnId="{7F5FED7F-D605-4A1D-9CC3-C9678BADC24D}">
      <dgm:prSet/>
      <dgm:spPr/>
      <dgm:t>
        <a:bodyPr/>
        <a:lstStyle/>
        <a:p>
          <a:endParaRPr lang="es-ES"/>
        </a:p>
      </dgm:t>
    </dgm:pt>
    <dgm:pt modelId="{F4D5364A-C5BF-4944-8845-9CC8B48F3F2A}" type="sibTrans" cxnId="{7F5FED7F-D605-4A1D-9CC3-C9678BADC24D}">
      <dgm:prSet/>
      <dgm:spPr/>
      <dgm:t>
        <a:bodyPr/>
        <a:lstStyle/>
        <a:p>
          <a:endParaRPr lang="es-ES"/>
        </a:p>
      </dgm:t>
    </dgm:pt>
    <dgm:pt modelId="{B3B95CCA-12D5-4CC5-A4CA-3632CA7F45B6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800" b="1" i="1" dirty="0" smtClean="0"/>
            <a:t>Descripción</a:t>
          </a:r>
          <a:endParaRPr lang="es-ES" sz="1800" b="1" i="1" dirty="0"/>
        </a:p>
      </dgm:t>
    </dgm:pt>
    <dgm:pt modelId="{F2B9F7DF-A498-46B3-87C2-7575BB4F124D}" type="parTrans" cxnId="{B070F46F-0272-4220-A946-7154B713F0AB}">
      <dgm:prSet/>
      <dgm:spPr/>
      <dgm:t>
        <a:bodyPr/>
        <a:lstStyle/>
        <a:p>
          <a:endParaRPr lang="es-ES"/>
        </a:p>
      </dgm:t>
    </dgm:pt>
    <dgm:pt modelId="{5C079BA3-2EAB-46B2-AF35-F86F070D247B}" type="sibTrans" cxnId="{B070F46F-0272-4220-A946-7154B713F0AB}">
      <dgm:prSet/>
      <dgm:spPr/>
      <dgm:t>
        <a:bodyPr/>
        <a:lstStyle/>
        <a:p>
          <a:endParaRPr lang="es-ES"/>
        </a:p>
      </dgm:t>
    </dgm:pt>
    <dgm:pt modelId="{A4D816D1-EAB6-4B44-9251-1E616EE2120C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800" b="1" i="1" dirty="0" smtClean="0"/>
            <a:t>Lógica</a:t>
          </a:r>
          <a:endParaRPr lang="es-ES" sz="1800" b="1" i="1" dirty="0"/>
        </a:p>
      </dgm:t>
    </dgm:pt>
    <dgm:pt modelId="{53702614-F5E4-4486-A4FD-87303D9425C7}" type="parTrans" cxnId="{485E7B82-ECB3-4ABE-A36D-05BB79F26CE2}">
      <dgm:prSet/>
      <dgm:spPr/>
      <dgm:t>
        <a:bodyPr/>
        <a:lstStyle/>
        <a:p>
          <a:endParaRPr lang="es-ES"/>
        </a:p>
      </dgm:t>
    </dgm:pt>
    <dgm:pt modelId="{7399ED3F-AE54-4D20-B04D-04B45AFC4603}" type="sibTrans" cxnId="{485E7B82-ECB3-4ABE-A36D-05BB79F26CE2}">
      <dgm:prSet/>
      <dgm:spPr/>
      <dgm:t>
        <a:bodyPr/>
        <a:lstStyle/>
        <a:p>
          <a:endParaRPr lang="es-ES"/>
        </a:p>
      </dgm:t>
    </dgm:pt>
    <dgm:pt modelId="{FBA56E3A-78E2-447E-837F-CF5B3D8B5EF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800" b="1" i="1" dirty="0" smtClean="0"/>
            <a:t>Método</a:t>
          </a:r>
          <a:endParaRPr lang="es-ES" sz="1800" b="1" i="1" dirty="0"/>
        </a:p>
      </dgm:t>
    </dgm:pt>
    <dgm:pt modelId="{338FF5C4-33B8-433F-A06E-5117A4CE4C03}" type="parTrans" cxnId="{D4A70E4C-B5A1-4C0C-AD57-BC0DE0AD6296}">
      <dgm:prSet/>
      <dgm:spPr/>
      <dgm:t>
        <a:bodyPr/>
        <a:lstStyle/>
        <a:p>
          <a:endParaRPr lang="es-ES"/>
        </a:p>
      </dgm:t>
    </dgm:pt>
    <dgm:pt modelId="{66021DF0-1F16-49A0-8106-A951F7AA22B4}" type="sibTrans" cxnId="{D4A70E4C-B5A1-4C0C-AD57-BC0DE0AD6296}">
      <dgm:prSet/>
      <dgm:spPr/>
      <dgm:t>
        <a:bodyPr/>
        <a:lstStyle/>
        <a:p>
          <a:endParaRPr lang="es-ES"/>
        </a:p>
      </dgm:t>
    </dgm:pt>
    <dgm:pt modelId="{6B873B34-45F0-465D-B589-F98802226329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800" b="1" i="1" dirty="0" smtClean="0"/>
            <a:t>A tener en cuenta,…</a:t>
          </a:r>
          <a:endParaRPr lang="es-ES" sz="1800" b="1" i="1" dirty="0"/>
        </a:p>
      </dgm:t>
    </dgm:pt>
    <dgm:pt modelId="{1DE97786-12BC-4DE6-98AF-E54579433280}" type="parTrans" cxnId="{F9034139-DF2B-4E51-B340-4185ED4CD47F}">
      <dgm:prSet/>
      <dgm:spPr/>
      <dgm:t>
        <a:bodyPr/>
        <a:lstStyle/>
        <a:p>
          <a:endParaRPr lang="es-ES"/>
        </a:p>
      </dgm:t>
    </dgm:pt>
    <dgm:pt modelId="{C8F845B1-3EE1-45B5-9188-D1D6D218B9AE}" type="sibTrans" cxnId="{F9034139-DF2B-4E51-B340-4185ED4CD47F}">
      <dgm:prSet/>
      <dgm:spPr/>
      <dgm:t>
        <a:bodyPr/>
        <a:lstStyle/>
        <a:p>
          <a:endParaRPr lang="es-ES"/>
        </a:p>
      </dgm:t>
    </dgm:pt>
    <dgm:pt modelId="{F9CCE2BA-35B1-4412-A9BC-4D2A11978979}">
      <dgm:prSet phldrT="[Texto]"/>
      <dgm:spPr/>
      <dgm:t>
        <a:bodyPr/>
        <a:lstStyle/>
        <a:p>
          <a:endParaRPr lang="es-ES" dirty="0"/>
        </a:p>
      </dgm:t>
    </dgm:pt>
    <dgm:pt modelId="{66D210D3-FBA6-4898-8473-A1C23C246F0A}" type="parTrans" cxnId="{65D03530-A85E-45DC-A4EC-895379351589}">
      <dgm:prSet/>
      <dgm:spPr/>
      <dgm:t>
        <a:bodyPr/>
        <a:lstStyle/>
        <a:p>
          <a:endParaRPr lang="es-ES"/>
        </a:p>
      </dgm:t>
    </dgm:pt>
    <dgm:pt modelId="{76E443D7-8A17-4B1D-BE8C-178E0678D2C5}" type="sibTrans" cxnId="{65D03530-A85E-45DC-A4EC-895379351589}">
      <dgm:prSet/>
      <dgm:spPr/>
      <dgm:t>
        <a:bodyPr/>
        <a:lstStyle/>
        <a:p>
          <a:endParaRPr lang="es-ES"/>
        </a:p>
      </dgm:t>
    </dgm:pt>
    <dgm:pt modelId="{811B6314-8704-49B4-8313-77808C319C8B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800" b="1" i="1" dirty="0" smtClean="0"/>
            <a:t>Resultados esperados</a:t>
          </a:r>
          <a:endParaRPr lang="es-ES" sz="1800" b="1" i="1" dirty="0"/>
        </a:p>
      </dgm:t>
    </dgm:pt>
    <dgm:pt modelId="{D34428E8-A2AF-493B-9998-3180C4549621}" type="parTrans" cxnId="{D231478C-D1DF-420C-8619-C31AA2E8D694}">
      <dgm:prSet/>
      <dgm:spPr/>
      <dgm:t>
        <a:bodyPr/>
        <a:lstStyle/>
        <a:p>
          <a:endParaRPr lang="es-ES"/>
        </a:p>
      </dgm:t>
    </dgm:pt>
    <dgm:pt modelId="{3C6B4B98-4028-415E-9E20-4702593D5641}" type="sibTrans" cxnId="{D231478C-D1DF-420C-8619-C31AA2E8D694}">
      <dgm:prSet/>
      <dgm:spPr/>
      <dgm:t>
        <a:bodyPr/>
        <a:lstStyle/>
        <a:p>
          <a:endParaRPr lang="es-ES"/>
        </a:p>
      </dgm:t>
    </dgm:pt>
    <dgm:pt modelId="{15693A19-E9CA-47D8-A8AF-4B5B0CFBBE1B}" type="pres">
      <dgm:prSet presAssocID="{9213B774-D9F2-4DE8-86BD-69116B29B5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9CDC0C-9E9A-438F-B8D1-A1C1BEC89D77}" type="pres">
      <dgm:prSet presAssocID="{089E2A61-7644-4376-8771-B1EE9975ABCD}" presName="centerShape" presStyleLbl="node0" presStyleIdx="0" presStyleCnt="1" custScaleX="185366"/>
      <dgm:spPr/>
      <dgm:t>
        <a:bodyPr/>
        <a:lstStyle/>
        <a:p>
          <a:endParaRPr lang="es-ES"/>
        </a:p>
      </dgm:t>
    </dgm:pt>
    <dgm:pt modelId="{8AE19E22-D599-4119-9864-1879E42680C9}" type="pres">
      <dgm:prSet presAssocID="{F2B9F7DF-A498-46B3-87C2-7575BB4F124D}" presName="Name9" presStyleLbl="parChTrans1D2" presStyleIdx="0" presStyleCnt="5"/>
      <dgm:spPr/>
      <dgm:t>
        <a:bodyPr/>
        <a:lstStyle/>
        <a:p>
          <a:endParaRPr lang="es-ES"/>
        </a:p>
      </dgm:t>
    </dgm:pt>
    <dgm:pt modelId="{C78F02BC-158A-4DE0-806D-D182A5FFA3C9}" type="pres">
      <dgm:prSet presAssocID="{F2B9F7DF-A498-46B3-87C2-7575BB4F124D}" presName="connTx" presStyleLbl="parChTrans1D2" presStyleIdx="0" presStyleCnt="5"/>
      <dgm:spPr/>
      <dgm:t>
        <a:bodyPr/>
        <a:lstStyle/>
        <a:p>
          <a:endParaRPr lang="es-ES"/>
        </a:p>
      </dgm:t>
    </dgm:pt>
    <dgm:pt modelId="{9345E945-9259-4342-8201-CAF0AB58F369}" type="pres">
      <dgm:prSet presAssocID="{B3B95CCA-12D5-4CC5-A4CA-3632CA7F45B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51658-2E12-437B-8720-060B929C38BB}" type="pres">
      <dgm:prSet presAssocID="{53702614-F5E4-4486-A4FD-87303D9425C7}" presName="Name9" presStyleLbl="parChTrans1D2" presStyleIdx="1" presStyleCnt="5"/>
      <dgm:spPr/>
      <dgm:t>
        <a:bodyPr/>
        <a:lstStyle/>
        <a:p>
          <a:endParaRPr lang="es-ES"/>
        </a:p>
      </dgm:t>
    </dgm:pt>
    <dgm:pt modelId="{68111BC2-4E2F-4204-BC6F-11E945F76812}" type="pres">
      <dgm:prSet presAssocID="{53702614-F5E4-4486-A4FD-87303D9425C7}" presName="connTx" presStyleLbl="parChTrans1D2" presStyleIdx="1" presStyleCnt="5"/>
      <dgm:spPr/>
      <dgm:t>
        <a:bodyPr/>
        <a:lstStyle/>
        <a:p>
          <a:endParaRPr lang="es-ES"/>
        </a:p>
      </dgm:t>
    </dgm:pt>
    <dgm:pt modelId="{2CBE9864-8A0D-418A-B6BD-9036A82D409D}" type="pres">
      <dgm:prSet presAssocID="{A4D816D1-EAB6-4B44-9251-1E616EE2120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E0D4E0-E2DA-42D1-A3E4-4FA4BC10AAEF}" type="pres">
      <dgm:prSet presAssocID="{338FF5C4-33B8-433F-A06E-5117A4CE4C03}" presName="Name9" presStyleLbl="parChTrans1D2" presStyleIdx="2" presStyleCnt="5"/>
      <dgm:spPr/>
      <dgm:t>
        <a:bodyPr/>
        <a:lstStyle/>
        <a:p>
          <a:endParaRPr lang="es-ES"/>
        </a:p>
      </dgm:t>
    </dgm:pt>
    <dgm:pt modelId="{3FBAE3EA-1AEF-402F-BAEB-4EED407BC4FB}" type="pres">
      <dgm:prSet presAssocID="{338FF5C4-33B8-433F-A06E-5117A4CE4C03}" presName="connTx" presStyleLbl="parChTrans1D2" presStyleIdx="2" presStyleCnt="5"/>
      <dgm:spPr/>
      <dgm:t>
        <a:bodyPr/>
        <a:lstStyle/>
        <a:p>
          <a:endParaRPr lang="es-ES"/>
        </a:p>
      </dgm:t>
    </dgm:pt>
    <dgm:pt modelId="{137D6360-33E4-46CC-A346-E54A9DED4F26}" type="pres">
      <dgm:prSet presAssocID="{FBA56E3A-78E2-447E-837F-CF5B3D8B5EF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21B6C5-34CE-46B8-84DD-EE918D97C516}" type="pres">
      <dgm:prSet presAssocID="{1DE97786-12BC-4DE6-98AF-E54579433280}" presName="Name9" presStyleLbl="parChTrans1D2" presStyleIdx="3" presStyleCnt="5"/>
      <dgm:spPr/>
      <dgm:t>
        <a:bodyPr/>
        <a:lstStyle/>
        <a:p>
          <a:endParaRPr lang="es-ES"/>
        </a:p>
      </dgm:t>
    </dgm:pt>
    <dgm:pt modelId="{083606F1-162F-4813-A89B-F4526AE3DA75}" type="pres">
      <dgm:prSet presAssocID="{1DE97786-12BC-4DE6-98AF-E54579433280}" presName="connTx" presStyleLbl="parChTrans1D2" presStyleIdx="3" presStyleCnt="5"/>
      <dgm:spPr/>
      <dgm:t>
        <a:bodyPr/>
        <a:lstStyle/>
        <a:p>
          <a:endParaRPr lang="es-ES"/>
        </a:p>
      </dgm:t>
    </dgm:pt>
    <dgm:pt modelId="{308669FE-D14F-4ACB-86D1-24DF2824A6EF}" type="pres">
      <dgm:prSet presAssocID="{6B873B34-45F0-465D-B589-F988022263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12BF7A-0899-4F13-962A-87F11180F17D}" type="pres">
      <dgm:prSet presAssocID="{D34428E8-A2AF-493B-9998-3180C4549621}" presName="Name9" presStyleLbl="parChTrans1D2" presStyleIdx="4" presStyleCnt="5"/>
      <dgm:spPr/>
      <dgm:t>
        <a:bodyPr/>
        <a:lstStyle/>
        <a:p>
          <a:endParaRPr lang="es-ES"/>
        </a:p>
      </dgm:t>
    </dgm:pt>
    <dgm:pt modelId="{55C8142F-43EF-41B0-9AF6-C59C55AC1466}" type="pres">
      <dgm:prSet presAssocID="{D34428E8-A2AF-493B-9998-3180C4549621}" presName="connTx" presStyleLbl="parChTrans1D2" presStyleIdx="4" presStyleCnt="5"/>
      <dgm:spPr/>
      <dgm:t>
        <a:bodyPr/>
        <a:lstStyle/>
        <a:p>
          <a:endParaRPr lang="es-ES"/>
        </a:p>
      </dgm:t>
    </dgm:pt>
    <dgm:pt modelId="{24D45635-984F-4C36-9B54-7A6EE6491187}" type="pres">
      <dgm:prSet presAssocID="{811B6314-8704-49B4-8313-77808C319C8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8CE2A0-59DF-4510-9477-2017810FF076}" type="presOf" srcId="{338FF5C4-33B8-433F-A06E-5117A4CE4C03}" destId="{54E0D4E0-E2DA-42D1-A3E4-4FA4BC10AAEF}" srcOrd="0" destOrd="0" presId="urn:microsoft.com/office/officeart/2005/8/layout/radial1"/>
    <dgm:cxn modelId="{819C409A-75DC-452B-9932-E1D9598A728F}" type="presOf" srcId="{9213B774-D9F2-4DE8-86BD-69116B29B531}" destId="{15693A19-E9CA-47D8-A8AF-4B5B0CFBBE1B}" srcOrd="0" destOrd="0" presId="urn:microsoft.com/office/officeart/2005/8/layout/radial1"/>
    <dgm:cxn modelId="{7F5FED7F-D605-4A1D-9CC3-C9678BADC24D}" srcId="{9213B774-D9F2-4DE8-86BD-69116B29B531}" destId="{089E2A61-7644-4376-8771-B1EE9975ABCD}" srcOrd="0" destOrd="0" parTransId="{F38B0C7F-2DB2-47CD-B34E-860A7223C607}" sibTransId="{F4D5364A-C5BF-4944-8845-9CC8B48F3F2A}"/>
    <dgm:cxn modelId="{1C903B76-89B8-48FC-9D71-DBDAEDBF2F4F}" type="presOf" srcId="{D34428E8-A2AF-493B-9998-3180C4549621}" destId="{2C12BF7A-0899-4F13-962A-87F11180F17D}" srcOrd="0" destOrd="0" presId="urn:microsoft.com/office/officeart/2005/8/layout/radial1"/>
    <dgm:cxn modelId="{D4A70E4C-B5A1-4C0C-AD57-BC0DE0AD6296}" srcId="{089E2A61-7644-4376-8771-B1EE9975ABCD}" destId="{FBA56E3A-78E2-447E-837F-CF5B3D8B5EF7}" srcOrd="2" destOrd="0" parTransId="{338FF5C4-33B8-433F-A06E-5117A4CE4C03}" sibTransId="{66021DF0-1F16-49A0-8106-A951F7AA22B4}"/>
    <dgm:cxn modelId="{65D03530-A85E-45DC-A4EC-895379351589}" srcId="{9213B774-D9F2-4DE8-86BD-69116B29B531}" destId="{F9CCE2BA-35B1-4412-A9BC-4D2A11978979}" srcOrd="1" destOrd="0" parTransId="{66D210D3-FBA6-4898-8473-A1C23C246F0A}" sibTransId="{76E443D7-8A17-4B1D-BE8C-178E0678D2C5}"/>
    <dgm:cxn modelId="{CFFF8305-C987-495F-85DF-CDA27594486E}" type="presOf" srcId="{338FF5C4-33B8-433F-A06E-5117A4CE4C03}" destId="{3FBAE3EA-1AEF-402F-BAEB-4EED407BC4FB}" srcOrd="1" destOrd="0" presId="urn:microsoft.com/office/officeart/2005/8/layout/radial1"/>
    <dgm:cxn modelId="{F9034139-DF2B-4E51-B340-4185ED4CD47F}" srcId="{089E2A61-7644-4376-8771-B1EE9975ABCD}" destId="{6B873B34-45F0-465D-B589-F98802226329}" srcOrd="3" destOrd="0" parTransId="{1DE97786-12BC-4DE6-98AF-E54579433280}" sibTransId="{C8F845B1-3EE1-45B5-9188-D1D6D218B9AE}"/>
    <dgm:cxn modelId="{DE0F6426-CCB9-491E-8617-8FDE267D9D9C}" type="presOf" srcId="{53702614-F5E4-4486-A4FD-87303D9425C7}" destId="{D0F51658-2E12-437B-8720-060B929C38BB}" srcOrd="0" destOrd="0" presId="urn:microsoft.com/office/officeart/2005/8/layout/radial1"/>
    <dgm:cxn modelId="{D231478C-D1DF-420C-8619-C31AA2E8D694}" srcId="{089E2A61-7644-4376-8771-B1EE9975ABCD}" destId="{811B6314-8704-49B4-8313-77808C319C8B}" srcOrd="4" destOrd="0" parTransId="{D34428E8-A2AF-493B-9998-3180C4549621}" sibTransId="{3C6B4B98-4028-415E-9E20-4702593D5641}"/>
    <dgm:cxn modelId="{72594FDA-F57E-4348-8949-EDE14595B31C}" type="presOf" srcId="{6B873B34-45F0-465D-B589-F98802226329}" destId="{308669FE-D14F-4ACB-86D1-24DF2824A6EF}" srcOrd="0" destOrd="0" presId="urn:microsoft.com/office/officeart/2005/8/layout/radial1"/>
    <dgm:cxn modelId="{41674B96-C6ED-461E-ACEC-1D18F4A6E371}" type="presOf" srcId="{F2B9F7DF-A498-46B3-87C2-7575BB4F124D}" destId="{C78F02BC-158A-4DE0-806D-D182A5FFA3C9}" srcOrd="1" destOrd="0" presId="urn:microsoft.com/office/officeart/2005/8/layout/radial1"/>
    <dgm:cxn modelId="{D6F810AF-9480-42CF-80AA-7E0692EFE9E6}" type="presOf" srcId="{811B6314-8704-49B4-8313-77808C319C8B}" destId="{24D45635-984F-4C36-9B54-7A6EE6491187}" srcOrd="0" destOrd="0" presId="urn:microsoft.com/office/officeart/2005/8/layout/radial1"/>
    <dgm:cxn modelId="{30789A6C-E253-4580-8BED-F48E78D75722}" type="presOf" srcId="{F2B9F7DF-A498-46B3-87C2-7575BB4F124D}" destId="{8AE19E22-D599-4119-9864-1879E42680C9}" srcOrd="0" destOrd="0" presId="urn:microsoft.com/office/officeart/2005/8/layout/radial1"/>
    <dgm:cxn modelId="{B839612E-1651-4E98-B1B1-1B8A0C30FFD6}" type="presOf" srcId="{1DE97786-12BC-4DE6-98AF-E54579433280}" destId="{083606F1-162F-4813-A89B-F4526AE3DA75}" srcOrd="1" destOrd="0" presId="urn:microsoft.com/office/officeart/2005/8/layout/radial1"/>
    <dgm:cxn modelId="{1F4C4190-D71C-4291-86DC-75E7C3C7E49B}" type="presOf" srcId="{089E2A61-7644-4376-8771-B1EE9975ABCD}" destId="{9D9CDC0C-9E9A-438F-B8D1-A1C1BEC89D77}" srcOrd="0" destOrd="0" presId="urn:microsoft.com/office/officeart/2005/8/layout/radial1"/>
    <dgm:cxn modelId="{485E7B82-ECB3-4ABE-A36D-05BB79F26CE2}" srcId="{089E2A61-7644-4376-8771-B1EE9975ABCD}" destId="{A4D816D1-EAB6-4B44-9251-1E616EE2120C}" srcOrd="1" destOrd="0" parTransId="{53702614-F5E4-4486-A4FD-87303D9425C7}" sibTransId="{7399ED3F-AE54-4D20-B04D-04B45AFC4603}"/>
    <dgm:cxn modelId="{57A319FC-C676-43C5-BA2C-32909295C4CA}" type="presOf" srcId="{B3B95CCA-12D5-4CC5-A4CA-3632CA7F45B6}" destId="{9345E945-9259-4342-8201-CAF0AB58F369}" srcOrd="0" destOrd="0" presId="urn:microsoft.com/office/officeart/2005/8/layout/radial1"/>
    <dgm:cxn modelId="{D8B670B3-C7C3-4D03-A14A-3950D55C31C7}" type="presOf" srcId="{1DE97786-12BC-4DE6-98AF-E54579433280}" destId="{0921B6C5-34CE-46B8-84DD-EE918D97C516}" srcOrd="0" destOrd="0" presId="urn:microsoft.com/office/officeart/2005/8/layout/radial1"/>
    <dgm:cxn modelId="{862D3F14-2BCA-4670-8957-6269D842E223}" type="presOf" srcId="{FBA56E3A-78E2-447E-837F-CF5B3D8B5EF7}" destId="{137D6360-33E4-46CC-A346-E54A9DED4F26}" srcOrd="0" destOrd="0" presId="urn:microsoft.com/office/officeart/2005/8/layout/radial1"/>
    <dgm:cxn modelId="{01D2508C-3AEE-4ACC-82F6-CB2030FCD69C}" type="presOf" srcId="{D34428E8-A2AF-493B-9998-3180C4549621}" destId="{55C8142F-43EF-41B0-9AF6-C59C55AC1466}" srcOrd="1" destOrd="0" presId="urn:microsoft.com/office/officeart/2005/8/layout/radial1"/>
    <dgm:cxn modelId="{B070F46F-0272-4220-A946-7154B713F0AB}" srcId="{089E2A61-7644-4376-8771-B1EE9975ABCD}" destId="{B3B95CCA-12D5-4CC5-A4CA-3632CA7F45B6}" srcOrd="0" destOrd="0" parTransId="{F2B9F7DF-A498-46B3-87C2-7575BB4F124D}" sibTransId="{5C079BA3-2EAB-46B2-AF35-F86F070D247B}"/>
    <dgm:cxn modelId="{4034D9DB-F142-4543-86AD-17A238E487FF}" type="presOf" srcId="{53702614-F5E4-4486-A4FD-87303D9425C7}" destId="{68111BC2-4E2F-4204-BC6F-11E945F76812}" srcOrd="1" destOrd="0" presId="urn:microsoft.com/office/officeart/2005/8/layout/radial1"/>
    <dgm:cxn modelId="{CFDC4AE9-772B-4776-8D97-BEA03A97EC45}" type="presOf" srcId="{A4D816D1-EAB6-4B44-9251-1E616EE2120C}" destId="{2CBE9864-8A0D-418A-B6BD-9036A82D409D}" srcOrd="0" destOrd="0" presId="urn:microsoft.com/office/officeart/2005/8/layout/radial1"/>
    <dgm:cxn modelId="{4B8E5253-74E4-4A62-8991-DC2E98377892}" type="presParOf" srcId="{15693A19-E9CA-47D8-A8AF-4B5B0CFBBE1B}" destId="{9D9CDC0C-9E9A-438F-B8D1-A1C1BEC89D77}" srcOrd="0" destOrd="0" presId="urn:microsoft.com/office/officeart/2005/8/layout/radial1"/>
    <dgm:cxn modelId="{E6374470-9973-4E6D-B7B6-9C075EEB7850}" type="presParOf" srcId="{15693A19-E9CA-47D8-A8AF-4B5B0CFBBE1B}" destId="{8AE19E22-D599-4119-9864-1879E42680C9}" srcOrd="1" destOrd="0" presId="urn:microsoft.com/office/officeart/2005/8/layout/radial1"/>
    <dgm:cxn modelId="{094BCB3E-B22C-4513-8281-CC53E876589E}" type="presParOf" srcId="{8AE19E22-D599-4119-9864-1879E42680C9}" destId="{C78F02BC-158A-4DE0-806D-D182A5FFA3C9}" srcOrd="0" destOrd="0" presId="urn:microsoft.com/office/officeart/2005/8/layout/radial1"/>
    <dgm:cxn modelId="{103B2585-2C82-4FB6-AB12-E608E2FDA875}" type="presParOf" srcId="{15693A19-E9CA-47D8-A8AF-4B5B0CFBBE1B}" destId="{9345E945-9259-4342-8201-CAF0AB58F369}" srcOrd="2" destOrd="0" presId="urn:microsoft.com/office/officeart/2005/8/layout/radial1"/>
    <dgm:cxn modelId="{359367FE-2431-4724-ADDD-C68F531721C7}" type="presParOf" srcId="{15693A19-E9CA-47D8-A8AF-4B5B0CFBBE1B}" destId="{D0F51658-2E12-437B-8720-060B929C38BB}" srcOrd="3" destOrd="0" presId="urn:microsoft.com/office/officeart/2005/8/layout/radial1"/>
    <dgm:cxn modelId="{3EB05867-4FDC-4EA6-9A6F-54BC2E8EB7EF}" type="presParOf" srcId="{D0F51658-2E12-437B-8720-060B929C38BB}" destId="{68111BC2-4E2F-4204-BC6F-11E945F76812}" srcOrd="0" destOrd="0" presId="urn:microsoft.com/office/officeart/2005/8/layout/radial1"/>
    <dgm:cxn modelId="{91704154-2C3D-48A0-B32C-1DD52D70C709}" type="presParOf" srcId="{15693A19-E9CA-47D8-A8AF-4B5B0CFBBE1B}" destId="{2CBE9864-8A0D-418A-B6BD-9036A82D409D}" srcOrd="4" destOrd="0" presId="urn:microsoft.com/office/officeart/2005/8/layout/radial1"/>
    <dgm:cxn modelId="{CAF81A24-0C13-4944-ABD7-B1790358CC2B}" type="presParOf" srcId="{15693A19-E9CA-47D8-A8AF-4B5B0CFBBE1B}" destId="{54E0D4E0-E2DA-42D1-A3E4-4FA4BC10AAEF}" srcOrd="5" destOrd="0" presId="urn:microsoft.com/office/officeart/2005/8/layout/radial1"/>
    <dgm:cxn modelId="{1FCAF4DE-FFBA-4D6A-BB9F-29B5894E8E04}" type="presParOf" srcId="{54E0D4E0-E2DA-42D1-A3E4-4FA4BC10AAEF}" destId="{3FBAE3EA-1AEF-402F-BAEB-4EED407BC4FB}" srcOrd="0" destOrd="0" presId="urn:microsoft.com/office/officeart/2005/8/layout/radial1"/>
    <dgm:cxn modelId="{EE9FD57F-95DD-413A-B6BD-AC7F7429D651}" type="presParOf" srcId="{15693A19-E9CA-47D8-A8AF-4B5B0CFBBE1B}" destId="{137D6360-33E4-46CC-A346-E54A9DED4F26}" srcOrd="6" destOrd="0" presId="urn:microsoft.com/office/officeart/2005/8/layout/radial1"/>
    <dgm:cxn modelId="{1C98286A-89B4-4581-91C3-0A9AD7B43174}" type="presParOf" srcId="{15693A19-E9CA-47D8-A8AF-4B5B0CFBBE1B}" destId="{0921B6C5-34CE-46B8-84DD-EE918D97C516}" srcOrd="7" destOrd="0" presId="urn:microsoft.com/office/officeart/2005/8/layout/radial1"/>
    <dgm:cxn modelId="{A0043A91-BC9F-4A92-BF36-E7295C80946C}" type="presParOf" srcId="{0921B6C5-34CE-46B8-84DD-EE918D97C516}" destId="{083606F1-162F-4813-A89B-F4526AE3DA75}" srcOrd="0" destOrd="0" presId="urn:microsoft.com/office/officeart/2005/8/layout/radial1"/>
    <dgm:cxn modelId="{34ECD0D6-113B-49A8-B869-2BD98B8AFD9F}" type="presParOf" srcId="{15693A19-E9CA-47D8-A8AF-4B5B0CFBBE1B}" destId="{308669FE-D14F-4ACB-86D1-24DF2824A6EF}" srcOrd="8" destOrd="0" presId="urn:microsoft.com/office/officeart/2005/8/layout/radial1"/>
    <dgm:cxn modelId="{9BCB67CF-EC46-4B46-9484-CDACF2238A60}" type="presParOf" srcId="{15693A19-E9CA-47D8-A8AF-4B5B0CFBBE1B}" destId="{2C12BF7A-0899-4F13-962A-87F11180F17D}" srcOrd="9" destOrd="0" presId="urn:microsoft.com/office/officeart/2005/8/layout/radial1"/>
    <dgm:cxn modelId="{0419AC94-B265-4D09-91A5-00A9003467B7}" type="presParOf" srcId="{2C12BF7A-0899-4F13-962A-87F11180F17D}" destId="{55C8142F-43EF-41B0-9AF6-C59C55AC1466}" srcOrd="0" destOrd="0" presId="urn:microsoft.com/office/officeart/2005/8/layout/radial1"/>
    <dgm:cxn modelId="{D5891781-06F9-4F87-9FA1-1CF438C733A6}" type="presParOf" srcId="{15693A19-E9CA-47D8-A8AF-4B5B0CFBBE1B}" destId="{24D45635-984F-4C36-9B54-7A6EE6491187}" srcOrd="1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D30270-C213-4638-A1F3-705E500643F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AE49C515-F248-48C9-B87A-E939A58DC36A}">
      <dgm:prSet phldrT="[Texto]" custT="1"/>
      <dgm:spPr/>
      <dgm:t>
        <a:bodyPr/>
        <a:lstStyle/>
        <a:p>
          <a:r>
            <a:rPr lang="es-ES" sz="1400" b="1" i="1" dirty="0" smtClean="0"/>
            <a:t>Se trabaja de forma eficaz en la CoP en favor de los objetivos de los miembros (“</a:t>
          </a:r>
          <a:r>
            <a:rPr lang="es-ES" sz="1400" b="1" i="1" dirty="0" err="1" smtClean="0"/>
            <a:t>prácticantes</a:t>
          </a:r>
          <a:r>
            <a:rPr lang="es-ES" sz="1400" b="1" i="1" dirty="0" smtClean="0"/>
            <a:t>”) y de las organizaciones a las que pertenecen</a:t>
          </a:r>
          <a:endParaRPr lang="es-ES" sz="1400" b="1" i="1" dirty="0"/>
        </a:p>
      </dgm:t>
    </dgm:pt>
    <dgm:pt modelId="{A41F24A7-CF3F-4C11-B2E4-366021785761}" type="parTrans" cxnId="{99C0AE3B-F1BA-444D-A455-15ABC8778EC6}">
      <dgm:prSet/>
      <dgm:spPr/>
      <dgm:t>
        <a:bodyPr/>
        <a:lstStyle/>
        <a:p>
          <a:endParaRPr lang="es-ES"/>
        </a:p>
      </dgm:t>
    </dgm:pt>
    <dgm:pt modelId="{74853248-6E36-49E4-8E1E-1FBDAA39B94F}" type="sibTrans" cxnId="{99C0AE3B-F1BA-444D-A455-15ABC8778EC6}">
      <dgm:prSet/>
      <dgm:spPr/>
      <dgm:t>
        <a:bodyPr/>
        <a:lstStyle/>
        <a:p>
          <a:endParaRPr lang="es-ES"/>
        </a:p>
      </dgm:t>
    </dgm:pt>
    <dgm:pt modelId="{47D50146-E835-4045-B194-C374271BA336}">
      <dgm:prSet phldrT="[Texto]" custT="1"/>
      <dgm:spPr/>
      <dgm:t>
        <a:bodyPr/>
        <a:lstStyle/>
        <a:p>
          <a:r>
            <a:rPr lang="es-ES" sz="1400" b="1" i="1" dirty="0" smtClean="0"/>
            <a:t>Se comparten herramientas, metodologías y enfoques relacionados con la práctica</a:t>
          </a:r>
        </a:p>
        <a:p>
          <a:r>
            <a:rPr lang="es-ES" sz="1400" b="1" i="1" dirty="0" smtClean="0"/>
            <a:t>Se comparten fuentes de información y contactos</a:t>
          </a:r>
          <a:endParaRPr lang="es-ES" sz="1400" b="1" i="1" dirty="0"/>
        </a:p>
      </dgm:t>
    </dgm:pt>
    <dgm:pt modelId="{0F93752D-117F-422A-81DC-CC95492E0BCD}" type="parTrans" cxnId="{4D33EE59-C80F-4F11-966F-22FB399D3111}">
      <dgm:prSet/>
      <dgm:spPr/>
      <dgm:t>
        <a:bodyPr/>
        <a:lstStyle/>
        <a:p>
          <a:endParaRPr lang="es-ES"/>
        </a:p>
      </dgm:t>
    </dgm:pt>
    <dgm:pt modelId="{4ADDAF2F-82DE-4237-87C5-83F313C02EB2}" type="sibTrans" cxnId="{4D33EE59-C80F-4F11-966F-22FB399D3111}">
      <dgm:prSet/>
      <dgm:spPr/>
      <dgm:t>
        <a:bodyPr/>
        <a:lstStyle/>
        <a:p>
          <a:endParaRPr lang="es-ES"/>
        </a:p>
      </dgm:t>
    </dgm:pt>
    <dgm:pt modelId="{6D4772A4-70DC-4C0A-8665-B2CB39A2D421}">
      <dgm:prSet phldrT="[Texto]" custT="1"/>
      <dgm:spPr/>
      <dgm:t>
        <a:bodyPr/>
        <a:lstStyle/>
        <a:p>
          <a:r>
            <a:rPr lang="es-ES" sz="1400" b="1" i="1" dirty="0" smtClean="0"/>
            <a:t>Se comparten buenas prácticas</a:t>
          </a:r>
          <a:endParaRPr lang="es-ES" sz="1400" b="1" i="1" dirty="0"/>
        </a:p>
      </dgm:t>
    </dgm:pt>
    <dgm:pt modelId="{95BF2481-2E4A-4FF1-BECA-4DAACBB67CC9}" type="parTrans" cxnId="{9A2E1A20-E3E4-4DB8-AAD3-D92D47C9DD4B}">
      <dgm:prSet/>
      <dgm:spPr/>
      <dgm:t>
        <a:bodyPr/>
        <a:lstStyle/>
        <a:p>
          <a:endParaRPr lang="es-ES"/>
        </a:p>
      </dgm:t>
    </dgm:pt>
    <dgm:pt modelId="{53136E29-3A92-4481-9DE9-8EED206EB708}" type="sibTrans" cxnId="{9A2E1A20-E3E4-4DB8-AAD3-D92D47C9DD4B}">
      <dgm:prSet/>
      <dgm:spPr/>
      <dgm:t>
        <a:bodyPr/>
        <a:lstStyle/>
        <a:p>
          <a:endParaRPr lang="es-ES"/>
        </a:p>
      </dgm:t>
    </dgm:pt>
    <dgm:pt modelId="{3B23FFC3-890D-4827-B077-D90D844B9793}">
      <dgm:prSet phldrT="[Texto]" custT="1"/>
      <dgm:spPr/>
      <dgm:t>
        <a:bodyPr/>
        <a:lstStyle/>
        <a:p>
          <a:r>
            <a:rPr lang="es-ES" sz="1400" b="1" i="1" dirty="0" smtClean="0"/>
            <a:t>La CoP evoluciona, alcanzando su grado de madurez (es eficaz, es fuente de conocimiento permanente, incorpora a nuevos participantes, se conecta con otras </a:t>
          </a:r>
          <a:r>
            <a:rPr lang="es-ES" sz="1400" b="1" i="1" dirty="0" err="1" smtClean="0"/>
            <a:t>CoPs</a:t>
          </a:r>
          <a:r>
            <a:rPr lang="es-ES" sz="1400" b="1" i="1" dirty="0" smtClean="0"/>
            <a:t> afines,…)</a:t>
          </a:r>
          <a:endParaRPr lang="es-ES" sz="1400" b="1" i="1" dirty="0"/>
        </a:p>
      </dgm:t>
    </dgm:pt>
    <dgm:pt modelId="{70BB2933-940A-49A0-9CD6-7A3D2B6CBE91}" type="parTrans" cxnId="{2173C1EF-C441-4E50-8112-E898ED87285E}">
      <dgm:prSet/>
      <dgm:spPr/>
      <dgm:t>
        <a:bodyPr/>
        <a:lstStyle/>
        <a:p>
          <a:endParaRPr lang="es-ES"/>
        </a:p>
      </dgm:t>
    </dgm:pt>
    <dgm:pt modelId="{3FE1C0BE-A407-4EC2-8876-2BED0C539E61}" type="sibTrans" cxnId="{2173C1EF-C441-4E50-8112-E898ED87285E}">
      <dgm:prSet/>
      <dgm:spPr/>
      <dgm:t>
        <a:bodyPr/>
        <a:lstStyle/>
        <a:p>
          <a:endParaRPr lang="es-ES"/>
        </a:p>
      </dgm:t>
    </dgm:pt>
    <dgm:pt modelId="{1C2A6C9A-E23E-4FE0-8E3B-29D88FE5D30B}">
      <dgm:prSet phldrT="[Texto]" custT="1"/>
      <dgm:spPr/>
      <dgm:t>
        <a:bodyPr/>
        <a:lstStyle/>
        <a:p>
          <a:r>
            <a:rPr lang="es-ES" sz="1400" b="1" i="1" dirty="0" smtClean="0"/>
            <a:t>Se genera nuevo conocimiento en relación con la práctica (se mejora la práctica)</a:t>
          </a:r>
        </a:p>
        <a:p>
          <a:r>
            <a:rPr lang="es-ES" sz="1400" b="1" i="1" dirty="0" smtClean="0"/>
            <a:t>Los miembros generan iniciativas y proyectos relacionados con la práctica</a:t>
          </a:r>
          <a:endParaRPr lang="es-ES" sz="1400" b="1" i="1" dirty="0"/>
        </a:p>
      </dgm:t>
    </dgm:pt>
    <dgm:pt modelId="{E2E9F65B-019F-45C9-ABDE-E5FA0EE643CC}" type="parTrans" cxnId="{B77766DF-6C1F-45B3-A5E0-91ADA9F73F5A}">
      <dgm:prSet/>
      <dgm:spPr/>
      <dgm:t>
        <a:bodyPr/>
        <a:lstStyle/>
        <a:p>
          <a:endParaRPr lang="es-ES"/>
        </a:p>
      </dgm:t>
    </dgm:pt>
    <dgm:pt modelId="{DF32DED0-F754-4465-B0FF-712BC088A60E}" type="sibTrans" cxnId="{B77766DF-6C1F-45B3-A5E0-91ADA9F73F5A}">
      <dgm:prSet/>
      <dgm:spPr/>
      <dgm:t>
        <a:bodyPr/>
        <a:lstStyle/>
        <a:p>
          <a:endParaRPr lang="es-ES"/>
        </a:p>
      </dgm:t>
    </dgm:pt>
    <dgm:pt modelId="{0BDC1545-A3BB-4E3A-809C-3A87421EE160}">
      <dgm:prSet phldrT="[Texto]"/>
      <dgm:spPr/>
      <dgm:t>
        <a:bodyPr/>
        <a:lstStyle/>
        <a:p>
          <a:endParaRPr lang="es-ES" dirty="0"/>
        </a:p>
      </dgm:t>
    </dgm:pt>
    <dgm:pt modelId="{0F508036-6C89-48A3-AD60-AC6A4ED59D46}" type="parTrans" cxnId="{BF4226A9-D780-4B58-904E-B2C73BD9F5B2}">
      <dgm:prSet/>
      <dgm:spPr/>
      <dgm:t>
        <a:bodyPr/>
        <a:lstStyle/>
        <a:p>
          <a:endParaRPr lang="es-ES"/>
        </a:p>
      </dgm:t>
    </dgm:pt>
    <dgm:pt modelId="{2EE9B5F8-38F3-4183-8A04-D3D30FF79D30}" type="sibTrans" cxnId="{BF4226A9-D780-4B58-904E-B2C73BD9F5B2}">
      <dgm:prSet/>
      <dgm:spPr/>
      <dgm:t>
        <a:bodyPr/>
        <a:lstStyle/>
        <a:p>
          <a:endParaRPr lang="es-ES"/>
        </a:p>
      </dgm:t>
    </dgm:pt>
    <dgm:pt modelId="{8B2EC22A-0883-4937-B4EC-3B201EC7E510}" type="pres">
      <dgm:prSet presAssocID="{23D30270-C213-4638-A1F3-705E500643FD}" presName="composite" presStyleCnt="0">
        <dgm:presLayoutVars>
          <dgm:chMax val="5"/>
          <dgm:dir/>
          <dgm:resizeHandles val="exact"/>
        </dgm:presLayoutVars>
      </dgm:prSet>
      <dgm:spPr/>
    </dgm:pt>
    <dgm:pt modelId="{17BE16A2-5A7F-4D63-9A4D-0CA8EBFFB584}" type="pres">
      <dgm:prSet presAssocID="{AE49C515-F248-48C9-B87A-E939A58DC36A}" presName="circle1" presStyleLbl="lnNode1" presStyleIdx="0" presStyleCnt="5"/>
      <dgm:spPr>
        <a:solidFill>
          <a:schemeClr val="tx1"/>
        </a:solidFill>
      </dgm:spPr>
    </dgm:pt>
    <dgm:pt modelId="{E23603C8-B792-40B5-9ADF-70784485A4BD}" type="pres">
      <dgm:prSet presAssocID="{AE49C515-F248-48C9-B87A-E939A58DC36A}" presName="text1" presStyleLbl="revTx" presStyleIdx="0" presStyleCnt="5" custScaleX="163210" custScaleY="149875" custLinFactNeighborX="32969" custLinFactNeighborY="-197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43C8DC-768A-4E72-8C87-3F1A18D4EDDB}" type="pres">
      <dgm:prSet presAssocID="{AE49C515-F248-48C9-B87A-E939A58DC36A}" presName="line1" presStyleLbl="callout" presStyleIdx="0" presStyleCnt="10"/>
      <dgm:spPr/>
    </dgm:pt>
    <dgm:pt modelId="{4B01C827-6A00-458C-9BBF-821501F0B062}" type="pres">
      <dgm:prSet presAssocID="{AE49C515-F248-48C9-B87A-E939A58DC36A}" presName="d1" presStyleLbl="callout" presStyleIdx="1" presStyleCnt="10"/>
      <dgm:spPr/>
    </dgm:pt>
    <dgm:pt modelId="{BF9BCC32-F4B6-4479-B61A-4A451C8F7A65}" type="pres">
      <dgm:prSet presAssocID="{47D50146-E835-4045-B194-C374271BA336}" presName="circle2" presStyleLbl="lnNode1" presStyleIdx="1" presStyleCnt="5" custScaleX="112900" custScaleY="112900"/>
      <dgm:spPr>
        <a:solidFill>
          <a:schemeClr val="accent5">
            <a:lumMod val="20000"/>
            <a:lumOff val="80000"/>
          </a:schemeClr>
        </a:solidFill>
      </dgm:spPr>
    </dgm:pt>
    <dgm:pt modelId="{0D8B0433-1FBC-4F9C-9EEB-73E25EB51351}" type="pres">
      <dgm:prSet presAssocID="{47D50146-E835-4045-B194-C374271BA336}" presName="text2" presStyleLbl="revTx" presStyleIdx="1" presStyleCnt="5" custScaleX="163060" custScaleY="98774" custLinFactNeighborX="36535" custLinFactNeighborY="-20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2AF42D-CC85-44D0-9327-2F1024DCBFBD}" type="pres">
      <dgm:prSet presAssocID="{47D50146-E835-4045-B194-C374271BA336}" presName="line2" presStyleLbl="callout" presStyleIdx="2" presStyleCnt="10"/>
      <dgm:spPr/>
    </dgm:pt>
    <dgm:pt modelId="{6309737E-962A-4418-8BE0-61F1260CA751}" type="pres">
      <dgm:prSet presAssocID="{47D50146-E835-4045-B194-C374271BA336}" presName="d2" presStyleLbl="callout" presStyleIdx="3" presStyleCnt="10"/>
      <dgm:spPr/>
    </dgm:pt>
    <dgm:pt modelId="{127ECB4B-4F5F-4A7B-BC68-7A552CA3F89B}" type="pres">
      <dgm:prSet presAssocID="{6D4772A4-70DC-4C0A-8665-B2CB39A2D421}" presName="circle3" presStyleLbl="lnNode1" presStyleIdx="2" presStyleCnt="5" custScaleX="108105" custScaleY="108105"/>
      <dgm:spPr>
        <a:solidFill>
          <a:schemeClr val="accent5">
            <a:lumMod val="40000"/>
            <a:lumOff val="60000"/>
          </a:schemeClr>
        </a:solidFill>
      </dgm:spPr>
    </dgm:pt>
    <dgm:pt modelId="{43EC26F6-50E0-4FB2-AA04-5F81809B619E}" type="pres">
      <dgm:prSet presAssocID="{6D4772A4-70DC-4C0A-8665-B2CB39A2D421}" presName="text3" presStyleLbl="revTx" presStyleIdx="2" presStyleCnt="5" custScaleY="56835" custLinFactNeighborX="3064" custLinFactNeighborY="-17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8D1D3E-6D3C-49AA-8CF0-292D6F2DEEF8}" type="pres">
      <dgm:prSet presAssocID="{6D4772A4-70DC-4C0A-8665-B2CB39A2D421}" presName="line3" presStyleLbl="callout" presStyleIdx="4" presStyleCnt="10" custLinFactNeighborX="16484"/>
      <dgm:spPr/>
    </dgm:pt>
    <dgm:pt modelId="{0B1BC81B-32D7-4F0D-9991-B0943CC93848}" type="pres">
      <dgm:prSet presAssocID="{6D4772A4-70DC-4C0A-8665-B2CB39A2D421}" presName="d3" presStyleLbl="callout" presStyleIdx="5" presStyleCnt="10" custLinFactNeighborX="5352"/>
      <dgm:spPr/>
    </dgm:pt>
    <dgm:pt modelId="{92B70ACB-83F9-43D9-BD26-2309EECEFBDB}" type="pres">
      <dgm:prSet presAssocID="{1C2A6C9A-E23E-4FE0-8E3B-29D88FE5D30B}" presName="circle4" presStyleLbl="lnNode1" presStyleIdx="3" presStyleCnt="5" custScaleX="111821" custScaleY="111821"/>
      <dgm:spPr>
        <a:solidFill>
          <a:srgbClr val="3D8593"/>
        </a:solidFill>
      </dgm:spPr>
    </dgm:pt>
    <dgm:pt modelId="{5C358038-8613-4EE8-A334-00FA926ED1EF}" type="pres">
      <dgm:prSet presAssocID="{1C2A6C9A-E23E-4FE0-8E3B-29D88FE5D30B}" presName="text4" presStyleLbl="revTx" presStyleIdx="3" presStyleCnt="5" custScaleX="157048" custScaleY="155127" custLinFactNeighborX="32557" custLinFactNeighborY="-27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EEFF06-FCE8-44EF-9BC6-E758BC2F0476}" type="pres">
      <dgm:prSet presAssocID="{1C2A6C9A-E23E-4FE0-8E3B-29D88FE5D30B}" presName="line4" presStyleLbl="callout" presStyleIdx="6" presStyleCnt="10" custLinFactY="-117497" custLinFactNeighborX="24392" custLinFactNeighborY="-200000"/>
      <dgm:spPr/>
    </dgm:pt>
    <dgm:pt modelId="{F1EF193B-9F7A-4CE4-AA29-3B23B3BE425B}" type="pres">
      <dgm:prSet presAssocID="{1C2A6C9A-E23E-4FE0-8E3B-29D88FE5D30B}" presName="d4" presStyleLbl="callout" presStyleIdx="7" presStyleCnt="10" custLinFactNeighborX="10220" custLinFactNeighborY="-6232"/>
      <dgm:spPr/>
    </dgm:pt>
    <dgm:pt modelId="{D598804D-D7B1-448F-AF48-7CA53009817D}" type="pres">
      <dgm:prSet presAssocID="{3B23FFC3-890D-4827-B077-D90D844B9793}" presName="circle5" presStyleLbl="lnNode1" presStyleIdx="4" presStyleCnt="5" custScaleX="57681" custScaleY="69116"/>
      <dgm:spPr/>
    </dgm:pt>
    <dgm:pt modelId="{B4DFC83D-7CF9-4C79-B443-BD43D8728BF9}" type="pres">
      <dgm:prSet presAssocID="{3B23FFC3-890D-4827-B077-D90D844B9793}" presName="text5" presStyleLbl="revTx" presStyleIdx="4" presStyleCnt="5" custScaleX="149334" custScaleY="139712" custLinFactNeighborX="28918" custLinFactNeighborY="252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FDD2A7-48CB-4597-904A-952F5AF733CD}" type="pres">
      <dgm:prSet presAssocID="{3B23FFC3-890D-4827-B077-D90D844B9793}" presName="line5" presStyleLbl="callout" presStyleIdx="8" presStyleCnt="10"/>
      <dgm:spPr/>
    </dgm:pt>
    <dgm:pt modelId="{B0315BA5-F396-46D3-88A5-D133AE04F766}" type="pres">
      <dgm:prSet presAssocID="{3B23FFC3-890D-4827-B077-D90D844B9793}" presName="d5" presStyleLbl="callout" presStyleIdx="9" presStyleCnt="10"/>
      <dgm:spPr/>
    </dgm:pt>
  </dgm:ptLst>
  <dgm:cxnLst>
    <dgm:cxn modelId="{93E6FCC9-4AD9-4D01-B532-EC1830850711}" type="presOf" srcId="{23D30270-C213-4638-A1F3-705E500643FD}" destId="{8B2EC22A-0883-4937-B4EC-3B201EC7E510}" srcOrd="0" destOrd="0" presId="urn:microsoft.com/office/officeart/2005/8/layout/target1"/>
    <dgm:cxn modelId="{2173C1EF-C441-4E50-8112-E898ED87285E}" srcId="{23D30270-C213-4638-A1F3-705E500643FD}" destId="{3B23FFC3-890D-4827-B077-D90D844B9793}" srcOrd="4" destOrd="0" parTransId="{70BB2933-940A-49A0-9CD6-7A3D2B6CBE91}" sibTransId="{3FE1C0BE-A407-4EC2-8876-2BED0C539E61}"/>
    <dgm:cxn modelId="{9A2E1A20-E3E4-4DB8-AAD3-D92D47C9DD4B}" srcId="{23D30270-C213-4638-A1F3-705E500643FD}" destId="{6D4772A4-70DC-4C0A-8665-B2CB39A2D421}" srcOrd="2" destOrd="0" parTransId="{95BF2481-2E4A-4FF1-BECA-4DAACBB67CC9}" sibTransId="{53136E29-3A92-4481-9DE9-8EED206EB708}"/>
    <dgm:cxn modelId="{B2A68DC0-BE80-4B47-9402-CE5CD6AD5B47}" type="presOf" srcId="{AE49C515-F248-48C9-B87A-E939A58DC36A}" destId="{E23603C8-B792-40B5-9ADF-70784485A4BD}" srcOrd="0" destOrd="0" presId="urn:microsoft.com/office/officeart/2005/8/layout/target1"/>
    <dgm:cxn modelId="{4D33EE59-C80F-4F11-966F-22FB399D3111}" srcId="{23D30270-C213-4638-A1F3-705E500643FD}" destId="{47D50146-E835-4045-B194-C374271BA336}" srcOrd="1" destOrd="0" parTransId="{0F93752D-117F-422A-81DC-CC95492E0BCD}" sibTransId="{4ADDAF2F-82DE-4237-87C5-83F313C02EB2}"/>
    <dgm:cxn modelId="{B77766DF-6C1F-45B3-A5E0-91ADA9F73F5A}" srcId="{23D30270-C213-4638-A1F3-705E500643FD}" destId="{1C2A6C9A-E23E-4FE0-8E3B-29D88FE5D30B}" srcOrd="3" destOrd="0" parTransId="{E2E9F65B-019F-45C9-ABDE-E5FA0EE643CC}" sibTransId="{DF32DED0-F754-4465-B0FF-712BC088A60E}"/>
    <dgm:cxn modelId="{B90BC025-9F46-4A06-8EA2-221B87DBBB95}" type="presOf" srcId="{3B23FFC3-890D-4827-B077-D90D844B9793}" destId="{B4DFC83D-7CF9-4C79-B443-BD43D8728BF9}" srcOrd="0" destOrd="0" presId="urn:microsoft.com/office/officeart/2005/8/layout/target1"/>
    <dgm:cxn modelId="{99C0AE3B-F1BA-444D-A455-15ABC8778EC6}" srcId="{23D30270-C213-4638-A1F3-705E500643FD}" destId="{AE49C515-F248-48C9-B87A-E939A58DC36A}" srcOrd="0" destOrd="0" parTransId="{A41F24A7-CF3F-4C11-B2E4-366021785761}" sibTransId="{74853248-6E36-49E4-8E1E-1FBDAA39B94F}"/>
    <dgm:cxn modelId="{FA292029-59F6-4B27-A487-5B9723CC17CF}" type="presOf" srcId="{6D4772A4-70DC-4C0A-8665-B2CB39A2D421}" destId="{43EC26F6-50E0-4FB2-AA04-5F81809B619E}" srcOrd="0" destOrd="0" presId="urn:microsoft.com/office/officeart/2005/8/layout/target1"/>
    <dgm:cxn modelId="{BF4226A9-D780-4B58-904E-B2C73BD9F5B2}" srcId="{23D30270-C213-4638-A1F3-705E500643FD}" destId="{0BDC1545-A3BB-4E3A-809C-3A87421EE160}" srcOrd="5" destOrd="0" parTransId="{0F508036-6C89-48A3-AD60-AC6A4ED59D46}" sibTransId="{2EE9B5F8-38F3-4183-8A04-D3D30FF79D30}"/>
    <dgm:cxn modelId="{3ADD01DD-2A17-4068-87F2-F86C4E9E270A}" type="presOf" srcId="{1C2A6C9A-E23E-4FE0-8E3B-29D88FE5D30B}" destId="{5C358038-8613-4EE8-A334-00FA926ED1EF}" srcOrd="0" destOrd="0" presId="urn:microsoft.com/office/officeart/2005/8/layout/target1"/>
    <dgm:cxn modelId="{E096DBA4-D3F2-49FC-837B-5B72B955461F}" type="presOf" srcId="{47D50146-E835-4045-B194-C374271BA336}" destId="{0D8B0433-1FBC-4F9C-9EEB-73E25EB51351}" srcOrd="0" destOrd="0" presId="urn:microsoft.com/office/officeart/2005/8/layout/target1"/>
    <dgm:cxn modelId="{94FB413F-36D3-4121-8FEB-49C4A7E9D896}" type="presParOf" srcId="{8B2EC22A-0883-4937-B4EC-3B201EC7E510}" destId="{17BE16A2-5A7F-4D63-9A4D-0CA8EBFFB584}" srcOrd="0" destOrd="0" presId="urn:microsoft.com/office/officeart/2005/8/layout/target1"/>
    <dgm:cxn modelId="{A8547F92-ADDB-4092-A672-AE923FF36D02}" type="presParOf" srcId="{8B2EC22A-0883-4937-B4EC-3B201EC7E510}" destId="{E23603C8-B792-40B5-9ADF-70784485A4BD}" srcOrd="1" destOrd="0" presId="urn:microsoft.com/office/officeart/2005/8/layout/target1"/>
    <dgm:cxn modelId="{31040C3C-65EC-41BE-834F-FE16F12665BC}" type="presParOf" srcId="{8B2EC22A-0883-4937-B4EC-3B201EC7E510}" destId="{0D43C8DC-768A-4E72-8C87-3F1A18D4EDDB}" srcOrd="2" destOrd="0" presId="urn:microsoft.com/office/officeart/2005/8/layout/target1"/>
    <dgm:cxn modelId="{072C0C5E-7116-47E0-B683-50ABA3756765}" type="presParOf" srcId="{8B2EC22A-0883-4937-B4EC-3B201EC7E510}" destId="{4B01C827-6A00-458C-9BBF-821501F0B062}" srcOrd="3" destOrd="0" presId="urn:microsoft.com/office/officeart/2005/8/layout/target1"/>
    <dgm:cxn modelId="{9BB26BB3-B802-490C-839E-7C25625577D9}" type="presParOf" srcId="{8B2EC22A-0883-4937-B4EC-3B201EC7E510}" destId="{BF9BCC32-F4B6-4479-B61A-4A451C8F7A65}" srcOrd="4" destOrd="0" presId="urn:microsoft.com/office/officeart/2005/8/layout/target1"/>
    <dgm:cxn modelId="{196CA5EF-61F6-47CD-AE19-653E801FC4DB}" type="presParOf" srcId="{8B2EC22A-0883-4937-B4EC-3B201EC7E510}" destId="{0D8B0433-1FBC-4F9C-9EEB-73E25EB51351}" srcOrd="5" destOrd="0" presId="urn:microsoft.com/office/officeart/2005/8/layout/target1"/>
    <dgm:cxn modelId="{AFCEC37F-7931-4C22-A540-E9030D261B70}" type="presParOf" srcId="{8B2EC22A-0883-4937-B4EC-3B201EC7E510}" destId="{AC2AF42D-CC85-44D0-9327-2F1024DCBFBD}" srcOrd="6" destOrd="0" presId="urn:microsoft.com/office/officeart/2005/8/layout/target1"/>
    <dgm:cxn modelId="{B669304A-7207-478B-8F5E-27B8A08C6F67}" type="presParOf" srcId="{8B2EC22A-0883-4937-B4EC-3B201EC7E510}" destId="{6309737E-962A-4418-8BE0-61F1260CA751}" srcOrd="7" destOrd="0" presId="urn:microsoft.com/office/officeart/2005/8/layout/target1"/>
    <dgm:cxn modelId="{9EF0B00C-EC43-484E-B4AE-EEA94BC94BD8}" type="presParOf" srcId="{8B2EC22A-0883-4937-B4EC-3B201EC7E510}" destId="{127ECB4B-4F5F-4A7B-BC68-7A552CA3F89B}" srcOrd="8" destOrd="0" presId="urn:microsoft.com/office/officeart/2005/8/layout/target1"/>
    <dgm:cxn modelId="{030920EC-CEAB-419B-A691-C2D9A6AE955F}" type="presParOf" srcId="{8B2EC22A-0883-4937-B4EC-3B201EC7E510}" destId="{43EC26F6-50E0-4FB2-AA04-5F81809B619E}" srcOrd="9" destOrd="0" presId="urn:microsoft.com/office/officeart/2005/8/layout/target1"/>
    <dgm:cxn modelId="{2FA05C0D-3FAA-4E60-B4FD-48E41DAE01FD}" type="presParOf" srcId="{8B2EC22A-0883-4937-B4EC-3B201EC7E510}" destId="{E48D1D3E-6D3C-49AA-8CF0-292D6F2DEEF8}" srcOrd="10" destOrd="0" presId="urn:microsoft.com/office/officeart/2005/8/layout/target1"/>
    <dgm:cxn modelId="{EE2A1E09-67CE-4C24-A6AD-349D86674449}" type="presParOf" srcId="{8B2EC22A-0883-4937-B4EC-3B201EC7E510}" destId="{0B1BC81B-32D7-4F0D-9991-B0943CC93848}" srcOrd="11" destOrd="0" presId="urn:microsoft.com/office/officeart/2005/8/layout/target1"/>
    <dgm:cxn modelId="{A6A56881-6D2C-492A-9049-4A76F79A9B6C}" type="presParOf" srcId="{8B2EC22A-0883-4937-B4EC-3B201EC7E510}" destId="{92B70ACB-83F9-43D9-BD26-2309EECEFBDB}" srcOrd="12" destOrd="0" presId="urn:microsoft.com/office/officeart/2005/8/layout/target1"/>
    <dgm:cxn modelId="{FD38E487-B7B5-4A3C-8B92-ABF14313FEEF}" type="presParOf" srcId="{8B2EC22A-0883-4937-B4EC-3B201EC7E510}" destId="{5C358038-8613-4EE8-A334-00FA926ED1EF}" srcOrd="13" destOrd="0" presId="urn:microsoft.com/office/officeart/2005/8/layout/target1"/>
    <dgm:cxn modelId="{5F920B7F-F260-4899-926A-65F83661AABA}" type="presParOf" srcId="{8B2EC22A-0883-4937-B4EC-3B201EC7E510}" destId="{70EEFF06-FCE8-44EF-9BC6-E758BC2F0476}" srcOrd="14" destOrd="0" presId="urn:microsoft.com/office/officeart/2005/8/layout/target1"/>
    <dgm:cxn modelId="{481C83E1-BC60-4B62-9796-1EA5C1D53731}" type="presParOf" srcId="{8B2EC22A-0883-4937-B4EC-3B201EC7E510}" destId="{F1EF193B-9F7A-4CE4-AA29-3B23B3BE425B}" srcOrd="15" destOrd="0" presId="urn:microsoft.com/office/officeart/2005/8/layout/target1"/>
    <dgm:cxn modelId="{A20471EF-47EC-4684-A712-66C087F1ECE9}" type="presParOf" srcId="{8B2EC22A-0883-4937-B4EC-3B201EC7E510}" destId="{D598804D-D7B1-448F-AF48-7CA53009817D}" srcOrd="16" destOrd="0" presId="urn:microsoft.com/office/officeart/2005/8/layout/target1"/>
    <dgm:cxn modelId="{D5EBABCE-A447-4194-9846-2F538AE2DD3D}" type="presParOf" srcId="{8B2EC22A-0883-4937-B4EC-3B201EC7E510}" destId="{B4DFC83D-7CF9-4C79-B443-BD43D8728BF9}" srcOrd="17" destOrd="0" presId="urn:microsoft.com/office/officeart/2005/8/layout/target1"/>
    <dgm:cxn modelId="{D9E7BB4A-C1A7-4218-8AEF-78FF523DB1E8}" type="presParOf" srcId="{8B2EC22A-0883-4937-B4EC-3B201EC7E510}" destId="{45FDD2A7-48CB-4597-904A-952F5AF733CD}" srcOrd="18" destOrd="0" presId="urn:microsoft.com/office/officeart/2005/8/layout/target1"/>
    <dgm:cxn modelId="{00BA8DBE-5227-4B39-B6B5-725C2D6F70CF}" type="presParOf" srcId="{8B2EC22A-0883-4937-B4EC-3B201EC7E510}" destId="{B0315BA5-F396-46D3-88A5-D133AE04F766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0EED0-A030-469B-95D9-692DF675079A}" type="doc">
      <dgm:prSet loTypeId="urn:microsoft.com/office/officeart/2005/8/layout/venn2" loCatId="relationship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3B31C0F3-ED83-46E4-A123-3A1D41261892}">
      <dgm:prSet phldrT="[Texto]" custT="1"/>
      <dgm:spPr/>
      <dgm:t>
        <a:bodyPr/>
        <a:lstStyle/>
        <a:p>
          <a:r>
            <a:rPr lang="es-ES" sz="1200" b="1" dirty="0" smtClean="0"/>
            <a:t>Plan de Comunicación del proyecto</a:t>
          </a:r>
        </a:p>
        <a:p>
          <a:r>
            <a:rPr lang="es-ES" sz="1200" b="1" dirty="0" smtClean="0"/>
            <a:t>Internacionalización del proyecto</a:t>
          </a:r>
        </a:p>
        <a:p>
          <a:r>
            <a:rPr lang="es-ES" sz="1200" b="1" dirty="0" smtClean="0"/>
            <a:t>Estrategia de GRC (Gestión Relaciones Centros)</a:t>
          </a:r>
        </a:p>
        <a:p>
          <a:r>
            <a:rPr lang="es-ES" sz="1200" b="1" dirty="0" smtClean="0"/>
            <a:t>Estudio sobre la Gestión de la Innovación</a:t>
          </a:r>
        </a:p>
        <a:p>
          <a:endParaRPr lang="es-ES" sz="1200" b="1" dirty="0"/>
        </a:p>
      </dgm:t>
    </dgm:pt>
    <dgm:pt modelId="{8B392C7E-B23D-4CE3-8D6A-45B707A12ACD}" type="parTrans" cxnId="{15D1811A-C054-4BF0-8696-FB8BB3B32C58}">
      <dgm:prSet/>
      <dgm:spPr/>
      <dgm:t>
        <a:bodyPr/>
        <a:lstStyle/>
        <a:p>
          <a:endParaRPr lang="es-ES"/>
        </a:p>
      </dgm:t>
    </dgm:pt>
    <dgm:pt modelId="{C7FA2FDA-33B4-405F-AE7C-BE388345870E}" type="sibTrans" cxnId="{15D1811A-C054-4BF0-8696-FB8BB3B32C58}">
      <dgm:prSet/>
      <dgm:spPr/>
      <dgm:t>
        <a:bodyPr/>
        <a:lstStyle/>
        <a:p>
          <a:endParaRPr lang="es-ES"/>
        </a:p>
      </dgm:t>
    </dgm:pt>
    <dgm:pt modelId="{8B9403EC-C556-4001-9F21-8D67F2E0774D}">
      <dgm:prSet phldrT="[Texto]" custT="1"/>
      <dgm:spPr/>
      <dgm:t>
        <a:bodyPr anchor="t" anchorCtr="1"/>
        <a:lstStyle/>
        <a:p>
          <a:r>
            <a:rPr lang="es-ES" sz="1200" b="1" dirty="0" smtClean="0"/>
            <a:t>Repositorio de  materiales</a:t>
          </a:r>
        </a:p>
        <a:p>
          <a:r>
            <a:rPr lang="es-ES" sz="1200" b="0" dirty="0" smtClean="0"/>
            <a:t>(Google  Drive)</a:t>
          </a:r>
        </a:p>
        <a:p>
          <a:r>
            <a:rPr lang="es-ES" sz="1200" b="1" dirty="0" smtClean="0"/>
            <a:t>Vídeos del proyecto</a:t>
          </a:r>
        </a:p>
        <a:p>
          <a:r>
            <a:rPr lang="es-ES" sz="1200" b="1" dirty="0" smtClean="0"/>
            <a:t>Difusión en redes sociales</a:t>
          </a:r>
        </a:p>
        <a:p>
          <a:r>
            <a:rPr lang="es-ES" sz="1200" b="0" dirty="0" smtClean="0"/>
            <a:t>(</a:t>
          </a:r>
          <a:r>
            <a:rPr lang="es-ES" sz="1200" b="0" dirty="0" err="1" smtClean="0"/>
            <a:t>Twitter</a:t>
          </a:r>
          <a:r>
            <a:rPr lang="es-ES" sz="1200" b="0" dirty="0" smtClean="0"/>
            <a:t>, </a:t>
          </a:r>
          <a:r>
            <a:rPr lang="es-ES" sz="1200" b="0" dirty="0" err="1" smtClean="0"/>
            <a:t>LinkedIn</a:t>
          </a:r>
          <a:r>
            <a:rPr lang="es-ES" sz="1200" b="0" dirty="0" smtClean="0"/>
            <a:t>, Google +,…)</a:t>
          </a:r>
        </a:p>
        <a:p>
          <a:r>
            <a:rPr lang="es-ES" sz="1200" b="1" dirty="0" smtClean="0"/>
            <a:t>Plataforma de </a:t>
          </a:r>
          <a:r>
            <a:rPr lang="es-ES" sz="1200" b="1" dirty="0" err="1" smtClean="0"/>
            <a:t>Gamificación</a:t>
          </a:r>
          <a:endParaRPr lang="es-ES" sz="1200" b="1" dirty="0" smtClean="0"/>
        </a:p>
      </dgm:t>
    </dgm:pt>
    <dgm:pt modelId="{F52C09AB-FCED-4237-A4DA-987F270AE437}" type="parTrans" cxnId="{E0BCD4DE-F904-438F-8B80-5E3BD7A8A187}">
      <dgm:prSet/>
      <dgm:spPr/>
      <dgm:t>
        <a:bodyPr/>
        <a:lstStyle/>
        <a:p>
          <a:endParaRPr lang="es-ES"/>
        </a:p>
      </dgm:t>
    </dgm:pt>
    <dgm:pt modelId="{F1A8B1E9-3491-428D-917E-DD334A8D3AE4}" type="sibTrans" cxnId="{E0BCD4DE-F904-438F-8B80-5E3BD7A8A187}">
      <dgm:prSet/>
      <dgm:spPr/>
      <dgm:t>
        <a:bodyPr/>
        <a:lstStyle/>
        <a:p>
          <a:endParaRPr lang="es-ES"/>
        </a:p>
      </dgm:t>
    </dgm:pt>
    <dgm:pt modelId="{47EA6812-0506-4AD4-8C78-F83180CF27B7}">
      <dgm:prSet phldrT="[Texto]" custT="1"/>
      <dgm:spPr/>
      <dgm:t>
        <a:bodyPr/>
        <a:lstStyle/>
        <a:p>
          <a:endParaRPr lang="es-ES" sz="1200" b="1" dirty="0" smtClean="0"/>
        </a:p>
        <a:p>
          <a:endParaRPr lang="es-ES" sz="1200" b="1" dirty="0" smtClean="0"/>
        </a:p>
        <a:p>
          <a:endParaRPr lang="es-ES" sz="1200" b="1" dirty="0" smtClean="0">
            <a:solidFill>
              <a:schemeClr val="tx1"/>
            </a:solidFill>
          </a:endParaRPr>
        </a:p>
        <a:p>
          <a:endParaRPr lang="es-ES" sz="1200" b="1" dirty="0" smtClean="0">
            <a:solidFill>
              <a:schemeClr val="tx1"/>
            </a:solidFill>
          </a:endParaRPr>
        </a:p>
        <a:p>
          <a:r>
            <a:rPr lang="es-ES" sz="1200" b="1" dirty="0" smtClean="0">
              <a:solidFill>
                <a:schemeClr val="tx1"/>
              </a:solidFill>
            </a:rPr>
            <a:t>Talleres / Seminarios</a:t>
          </a:r>
        </a:p>
        <a:p>
          <a:r>
            <a:rPr lang="es-ES" sz="1200" b="0" dirty="0" smtClean="0">
              <a:solidFill>
                <a:schemeClr val="tx1"/>
              </a:solidFill>
            </a:rPr>
            <a:t>(aprendiendo juntos)</a:t>
          </a:r>
        </a:p>
        <a:p>
          <a:r>
            <a:rPr lang="es-ES" sz="1200" b="1" dirty="0" smtClean="0">
              <a:solidFill>
                <a:schemeClr val="tx1"/>
              </a:solidFill>
            </a:rPr>
            <a:t>Rondas de presentación</a:t>
          </a:r>
        </a:p>
        <a:p>
          <a:r>
            <a:rPr lang="es-ES" sz="1200" dirty="0" smtClean="0">
              <a:solidFill>
                <a:schemeClr val="tx1"/>
              </a:solidFill>
            </a:rPr>
            <a:t>(compartiendo experiencias)</a:t>
          </a:r>
        </a:p>
        <a:p>
          <a:r>
            <a:rPr lang="es-ES" sz="1200" b="1" dirty="0" smtClean="0">
              <a:solidFill>
                <a:schemeClr val="tx1"/>
              </a:solidFill>
            </a:rPr>
            <a:t>Entrevistas de Valor </a:t>
          </a:r>
        </a:p>
        <a:p>
          <a:r>
            <a:rPr lang="es-ES" sz="1200" dirty="0" smtClean="0">
              <a:solidFill>
                <a:schemeClr val="tx1"/>
              </a:solidFill>
            </a:rPr>
            <a:t>(asesoramiento individualizado)</a:t>
          </a:r>
        </a:p>
        <a:p>
          <a:r>
            <a:rPr lang="es-ES" sz="1200" b="1" dirty="0" smtClean="0">
              <a:solidFill>
                <a:schemeClr val="tx1"/>
              </a:solidFill>
            </a:rPr>
            <a:t>Programas de Acogida</a:t>
          </a:r>
        </a:p>
        <a:p>
          <a:r>
            <a:rPr lang="es-ES" sz="1200" dirty="0" smtClean="0">
              <a:solidFill>
                <a:schemeClr val="tx1"/>
              </a:solidFill>
            </a:rPr>
            <a:t>(incorporación nuevos centros)</a:t>
          </a:r>
          <a:endParaRPr lang="es-ES" sz="1200" dirty="0">
            <a:solidFill>
              <a:schemeClr val="tx1"/>
            </a:solidFill>
          </a:endParaRPr>
        </a:p>
      </dgm:t>
    </dgm:pt>
    <dgm:pt modelId="{32E57398-FA31-4A8B-9448-8FDA0E65ED3C}" type="parTrans" cxnId="{67491EFD-16AC-44B6-8B4A-DE32005A9D7F}">
      <dgm:prSet/>
      <dgm:spPr/>
      <dgm:t>
        <a:bodyPr/>
        <a:lstStyle/>
        <a:p>
          <a:endParaRPr lang="es-ES"/>
        </a:p>
      </dgm:t>
    </dgm:pt>
    <dgm:pt modelId="{6D4C0A18-5911-4C72-BF93-4CFC17D7A357}" type="sibTrans" cxnId="{67491EFD-16AC-44B6-8B4A-DE32005A9D7F}">
      <dgm:prSet/>
      <dgm:spPr/>
      <dgm:t>
        <a:bodyPr/>
        <a:lstStyle/>
        <a:p>
          <a:endParaRPr lang="es-ES"/>
        </a:p>
      </dgm:t>
    </dgm:pt>
    <dgm:pt modelId="{F5169BDD-40FF-4E0D-A297-79B8DF43B12D}">
      <dgm:prSet phldrT="[Texto]" custT="1"/>
      <dgm:spPr/>
      <dgm:t>
        <a:bodyPr/>
        <a:lstStyle/>
        <a:p>
          <a:r>
            <a:rPr lang="es-ES" sz="1400" b="1" dirty="0" smtClean="0"/>
            <a:t>Red de Centros</a:t>
          </a:r>
        </a:p>
        <a:p>
          <a:r>
            <a:rPr lang="es-ES" sz="1400" b="1" dirty="0" smtClean="0"/>
            <a:t>Equipo de Proyecto</a:t>
          </a:r>
          <a:endParaRPr lang="es-ES" sz="1400" b="1" dirty="0"/>
        </a:p>
      </dgm:t>
    </dgm:pt>
    <dgm:pt modelId="{A4271299-A370-41AC-ABE4-B36171F1E1B3}" type="parTrans" cxnId="{4FDC7D8C-6CBA-4F5C-A2C8-AFEDA57FA479}">
      <dgm:prSet/>
      <dgm:spPr/>
      <dgm:t>
        <a:bodyPr/>
        <a:lstStyle/>
        <a:p>
          <a:endParaRPr lang="es-ES"/>
        </a:p>
      </dgm:t>
    </dgm:pt>
    <dgm:pt modelId="{46288E99-0CAA-4593-AB25-34B4A323253A}" type="sibTrans" cxnId="{4FDC7D8C-6CBA-4F5C-A2C8-AFEDA57FA479}">
      <dgm:prSet/>
      <dgm:spPr/>
      <dgm:t>
        <a:bodyPr/>
        <a:lstStyle/>
        <a:p>
          <a:endParaRPr lang="es-ES"/>
        </a:p>
      </dgm:t>
    </dgm:pt>
    <dgm:pt modelId="{BE5A200C-96E9-451A-9A83-9D3FE84C1A47}" type="pres">
      <dgm:prSet presAssocID="{62F0EED0-A030-469B-95D9-692DF675079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72ED25-E117-4ECF-8C65-3437028AAA0A}" type="pres">
      <dgm:prSet presAssocID="{62F0EED0-A030-469B-95D9-692DF675079A}" presName="comp1" presStyleCnt="0"/>
      <dgm:spPr/>
      <dgm:t>
        <a:bodyPr/>
        <a:lstStyle/>
        <a:p>
          <a:endParaRPr lang="es-ES"/>
        </a:p>
      </dgm:t>
    </dgm:pt>
    <dgm:pt modelId="{1F526CE6-C159-4EE9-ACCF-EA511F5B6FBF}" type="pres">
      <dgm:prSet presAssocID="{62F0EED0-A030-469B-95D9-692DF675079A}" presName="circle1" presStyleLbl="node1" presStyleIdx="0" presStyleCnt="4" custScaleX="135917" custLinFactNeighborY="-1457"/>
      <dgm:spPr/>
      <dgm:t>
        <a:bodyPr/>
        <a:lstStyle/>
        <a:p>
          <a:endParaRPr lang="es-ES"/>
        </a:p>
      </dgm:t>
    </dgm:pt>
    <dgm:pt modelId="{CD1F1752-B59A-4AE3-9623-EDA2F54CFADE}" type="pres">
      <dgm:prSet presAssocID="{62F0EED0-A030-469B-95D9-692DF675079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524916-644F-49C2-BE5E-4FA110B9D84A}" type="pres">
      <dgm:prSet presAssocID="{62F0EED0-A030-469B-95D9-692DF675079A}" presName="comp2" presStyleCnt="0"/>
      <dgm:spPr/>
      <dgm:t>
        <a:bodyPr/>
        <a:lstStyle/>
        <a:p>
          <a:endParaRPr lang="es-ES"/>
        </a:p>
      </dgm:t>
    </dgm:pt>
    <dgm:pt modelId="{EABBD8C9-4AA8-47D8-8B2F-D857E0030D1B}" type="pres">
      <dgm:prSet presAssocID="{62F0EED0-A030-469B-95D9-692DF675079A}" presName="circle2" presStyleLbl="node1" presStyleIdx="1" presStyleCnt="4" custScaleX="114556" custScaleY="93794" custLinFactNeighborX="-1429" custLinFactNeighborY="-2249"/>
      <dgm:spPr/>
      <dgm:t>
        <a:bodyPr/>
        <a:lstStyle/>
        <a:p>
          <a:endParaRPr lang="es-ES"/>
        </a:p>
      </dgm:t>
    </dgm:pt>
    <dgm:pt modelId="{BCDDF871-B099-437F-BFBF-195BD6AD3D22}" type="pres">
      <dgm:prSet presAssocID="{62F0EED0-A030-469B-95D9-692DF675079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8CC008-E009-4D7C-BD21-C8A75263FD04}" type="pres">
      <dgm:prSet presAssocID="{62F0EED0-A030-469B-95D9-692DF675079A}" presName="comp3" presStyleCnt="0"/>
      <dgm:spPr/>
      <dgm:t>
        <a:bodyPr/>
        <a:lstStyle/>
        <a:p>
          <a:endParaRPr lang="es-ES"/>
        </a:p>
      </dgm:t>
    </dgm:pt>
    <dgm:pt modelId="{AA789983-03D2-4F51-9BC8-5D1A69BB4D89}" type="pres">
      <dgm:prSet presAssocID="{62F0EED0-A030-469B-95D9-692DF675079A}" presName="circle3" presStyleLbl="node1" presStyleIdx="2" presStyleCnt="4" custScaleX="114286" custScaleY="79827" custLinFactNeighborX="-241" custLinFactNeighborY="2427"/>
      <dgm:spPr/>
      <dgm:t>
        <a:bodyPr/>
        <a:lstStyle/>
        <a:p>
          <a:endParaRPr lang="es-ES"/>
        </a:p>
      </dgm:t>
    </dgm:pt>
    <dgm:pt modelId="{61237815-E185-4A5B-AEE1-E462365CBD9C}" type="pres">
      <dgm:prSet presAssocID="{62F0EED0-A030-469B-95D9-692DF675079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3CA490-55A5-4312-95DD-F28D0FB0CC24}" type="pres">
      <dgm:prSet presAssocID="{62F0EED0-A030-469B-95D9-692DF675079A}" presName="comp4" presStyleCnt="0"/>
      <dgm:spPr/>
      <dgm:t>
        <a:bodyPr/>
        <a:lstStyle/>
        <a:p>
          <a:endParaRPr lang="es-ES"/>
        </a:p>
      </dgm:t>
    </dgm:pt>
    <dgm:pt modelId="{FC59CF16-70AA-4C0D-AF40-9AAA46C85169}" type="pres">
      <dgm:prSet presAssocID="{62F0EED0-A030-469B-95D9-692DF675079A}" presName="circle4" presStyleLbl="node1" presStyleIdx="3" presStyleCnt="4" custScaleX="75104" custScaleY="41326" custLinFactNeighborX="-1457" custLinFactNeighborY="18021"/>
      <dgm:spPr/>
      <dgm:t>
        <a:bodyPr/>
        <a:lstStyle/>
        <a:p>
          <a:endParaRPr lang="es-ES"/>
        </a:p>
      </dgm:t>
    </dgm:pt>
    <dgm:pt modelId="{B16A69CA-4811-4281-B18D-8C5A15DB45E7}" type="pres">
      <dgm:prSet presAssocID="{62F0EED0-A030-469B-95D9-692DF675079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15BA6C-D0E8-C44A-8D76-9AE509909910}" type="presOf" srcId="{8B9403EC-C556-4001-9F21-8D67F2E0774D}" destId="{BCDDF871-B099-437F-BFBF-195BD6AD3D22}" srcOrd="1" destOrd="0" presId="urn:microsoft.com/office/officeart/2005/8/layout/venn2"/>
    <dgm:cxn modelId="{67491EFD-16AC-44B6-8B4A-DE32005A9D7F}" srcId="{62F0EED0-A030-469B-95D9-692DF675079A}" destId="{47EA6812-0506-4AD4-8C78-F83180CF27B7}" srcOrd="2" destOrd="0" parTransId="{32E57398-FA31-4A8B-9448-8FDA0E65ED3C}" sibTransId="{6D4C0A18-5911-4C72-BF93-4CFC17D7A357}"/>
    <dgm:cxn modelId="{E0BCD4DE-F904-438F-8B80-5E3BD7A8A187}" srcId="{62F0EED0-A030-469B-95D9-692DF675079A}" destId="{8B9403EC-C556-4001-9F21-8D67F2E0774D}" srcOrd="1" destOrd="0" parTransId="{F52C09AB-FCED-4237-A4DA-987F270AE437}" sibTransId="{F1A8B1E9-3491-428D-917E-DD334A8D3AE4}"/>
    <dgm:cxn modelId="{15D1811A-C054-4BF0-8696-FB8BB3B32C58}" srcId="{62F0EED0-A030-469B-95D9-692DF675079A}" destId="{3B31C0F3-ED83-46E4-A123-3A1D41261892}" srcOrd="0" destOrd="0" parTransId="{8B392C7E-B23D-4CE3-8D6A-45B707A12ACD}" sibTransId="{C7FA2FDA-33B4-405F-AE7C-BE388345870E}"/>
    <dgm:cxn modelId="{4FDC7D8C-6CBA-4F5C-A2C8-AFEDA57FA479}" srcId="{62F0EED0-A030-469B-95D9-692DF675079A}" destId="{F5169BDD-40FF-4E0D-A297-79B8DF43B12D}" srcOrd="3" destOrd="0" parTransId="{A4271299-A370-41AC-ABE4-B36171F1E1B3}" sibTransId="{46288E99-0CAA-4593-AB25-34B4A323253A}"/>
    <dgm:cxn modelId="{C613548B-8C62-DA44-ADD2-BABFEC055122}" type="presOf" srcId="{3B31C0F3-ED83-46E4-A123-3A1D41261892}" destId="{CD1F1752-B59A-4AE3-9623-EDA2F54CFADE}" srcOrd="1" destOrd="0" presId="urn:microsoft.com/office/officeart/2005/8/layout/venn2"/>
    <dgm:cxn modelId="{2B9015AA-C2E0-834F-B96A-738437612C85}" type="presOf" srcId="{8B9403EC-C556-4001-9F21-8D67F2E0774D}" destId="{EABBD8C9-4AA8-47D8-8B2F-D857E0030D1B}" srcOrd="0" destOrd="0" presId="urn:microsoft.com/office/officeart/2005/8/layout/venn2"/>
    <dgm:cxn modelId="{7411E606-5592-A44B-B19B-828A528A8C32}" type="presOf" srcId="{47EA6812-0506-4AD4-8C78-F83180CF27B7}" destId="{61237815-E185-4A5B-AEE1-E462365CBD9C}" srcOrd="1" destOrd="0" presId="urn:microsoft.com/office/officeart/2005/8/layout/venn2"/>
    <dgm:cxn modelId="{07DD6072-8997-6147-8D39-851B62CC50E0}" type="presOf" srcId="{62F0EED0-A030-469B-95D9-692DF675079A}" destId="{BE5A200C-96E9-451A-9A83-9D3FE84C1A47}" srcOrd="0" destOrd="0" presId="urn:microsoft.com/office/officeart/2005/8/layout/venn2"/>
    <dgm:cxn modelId="{6EF07FF3-DAE4-5B43-ADA5-596D57A2FA67}" type="presOf" srcId="{F5169BDD-40FF-4E0D-A297-79B8DF43B12D}" destId="{FC59CF16-70AA-4C0D-AF40-9AAA46C85169}" srcOrd="0" destOrd="0" presId="urn:microsoft.com/office/officeart/2005/8/layout/venn2"/>
    <dgm:cxn modelId="{00A870E7-0914-8249-BA83-79C995B2961F}" type="presOf" srcId="{F5169BDD-40FF-4E0D-A297-79B8DF43B12D}" destId="{B16A69CA-4811-4281-B18D-8C5A15DB45E7}" srcOrd="1" destOrd="0" presId="urn:microsoft.com/office/officeart/2005/8/layout/venn2"/>
    <dgm:cxn modelId="{2BE759ED-9901-2541-BDC1-53D637D7D188}" type="presOf" srcId="{3B31C0F3-ED83-46E4-A123-3A1D41261892}" destId="{1F526CE6-C159-4EE9-ACCF-EA511F5B6FBF}" srcOrd="0" destOrd="0" presId="urn:microsoft.com/office/officeart/2005/8/layout/venn2"/>
    <dgm:cxn modelId="{29325524-939D-4D4E-8C23-5B54FC19E44A}" type="presOf" srcId="{47EA6812-0506-4AD4-8C78-F83180CF27B7}" destId="{AA789983-03D2-4F51-9BC8-5D1A69BB4D89}" srcOrd="0" destOrd="0" presId="urn:microsoft.com/office/officeart/2005/8/layout/venn2"/>
    <dgm:cxn modelId="{1C0AC494-6492-5F49-AA54-D78A64A56C3F}" type="presParOf" srcId="{BE5A200C-96E9-451A-9A83-9D3FE84C1A47}" destId="{3072ED25-E117-4ECF-8C65-3437028AAA0A}" srcOrd="0" destOrd="0" presId="urn:microsoft.com/office/officeart/2005/8/layout/venn2"/>
    <dgm:cxn modelId="{287DA037-E564-3947-ADFF-34E0298E2366}" type="presParOf" srcId="{3072ED25-E117-4ECF-8C65-3437028AAA0A}" destId="{1F526CE6-C159-4EE9-ACCF-EA511F5B6FBF}" srcOrd="0" destOrd="0" presId="urn:microsoft.com/office/officeart/2005/8/layout/venn2"/>
    <dgm:cxn modelId="{5D67F7A1-E13B-0148-ABC0-89B12C66DD01}" type="presParOf" srcId="{3072ED25-E117-4ECF-8C65-3437028AAA0A}" destId="{CD1F1752-B59A-4AE3-9623-EDA2F54CFADE}" srcOrd="1" destOrd="0" presId="urn:microsoft.com/office/officeart/2005/8/layout/venn2"/>
    <dgm:cxn modelId="{42F4EE0D-CA9B-0345-A851-C36A902C883B}" type="presParOf" srcId="{BE5A200C-96E9-451A-9A83-9D3FE84C1A47}" destId="{05524916-644F-49C2-BE5E-4FA110B9D84A}" srcOrd="1" destOrd="0" presId="urn:microsoft.com/office/officeart/2005/8/layout/venn2"/>
    <dgm:cxn modelId="{D90AC4DB-E120-004C-8D83-12BD77015712}" type="presParOf" srcId="{05524916-644F-49C2-BE5E-4FA110B9D84A}" destId="{EABBD8C9-4AA8-47D8-8B2F-D857E0030D1B}" srcOrd="0" destOrd="0" presId="urn:microsoft.com/office/officeart/2005/8/layout/venn2"/>
    <dgm:cxn modelId="{A9F59AF8-5FB9-1D42-B385-EE3BD1806E9C}" type="presParOf" srcId="{05524916-644F-49C2-BE5E-4FA110B9D84A}" destId="{BCDDF871-B099-437F-BFBF-195BD6AD3D22}" srcOrd="1" destOrd="0" presId="urn:microsoft.com/office/officeart/2005/8/layout/venn2"/>
    <dgm:cxn modelId="{11A30D91-DD24-1448-BDC6-0B23EC980193}" type="presParOf" srcId="{BE5A200C-96E9-451A-9A83-9D3FE84C1A47}" destId="{898CC008-E009-4D7C-BD21-C8A75263FD04}" srcOrd="2" destOrd="0" presId="urn:microsoft.com/office/officeart/2005/8/layout/venn2"/>
    <dgm:cxn modelId="{3CBDD3CE-6E46-F545-85D3-220EB6BB22A6}" type="presParOf" srcId="{898CC008-E009-4D7C-BD21-C8A75263FD04}" destId="{AA789983-03D2-4F51-9BC8-5D1A69BB4D89}" srcOrd="0" destOrd="0" presId="urn:microsoft.com/office/officeart/2005/8/layout/venn2"/>
    <dgm:cxn modelId="{A7F773C1-CFC3-5143-80F1-D1D9BBA83D85}" type="presParOf" srcId="{898CC008-E009-4D7C-BD21-C8A75263FD04}" destId="{61237815-E185-4A5B-AEE1-E462365CBD9C}" srcOrd="1" destOrd="0" presId="urn:microsoft.com/office/officeart/2005/8/layout/venn2"/>
    <dgm:cxn modelId="{0EA7F102-F8BB-A34C-9FD0-4FB3893845A2}" type="presParOf" srcId="{BE5A200C-96E9-451A-9A83-9D3FE84C1A47}" destId="{CD3CA490-55A5-4312-95DD-F28D0FB0CC24}" srcOrd="3" destOrd="0" presId="urn:microsoft.com/office/officeart/2005/8/layout/venn2"/>
    <dgm:cxn modelId="{6DDB815C-CC45-5340-9E00-3DF79449DAE6}" type="presParOf" srcId="{CD3CA490-55A5-4312-95DD-F28D0FB0CC24}" destId="{FC59CF16-70AA-4C0D-AF40-9AAA46C85169}" srcOrd="0" destOrd="0" presId="urn:microsoft.com/office/officeart/2005/8/layout/venn2"/>
    <dgm:cxn modelId="{FF069016-143D-924B-831C-0BF8102679A5}" type="presParOf" srcId="{CD3CA490-55A5-4312-95DD-F28D0FB0CC24}" destId="{B16A69CA-4811-4281-B18D-8C5A15DB45E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CDC0C-9E9A-438F-B8D1-A1C1BEC89D77}">
      <dsp:nvSpPr>
        <dsp:cNvPr id="0" name=""/>
        <dsp:cNvSpPr/>
      </dsp:nvSpPr>
      <dsp:spPr>
        <a:xfrm>
          <a:off x="3656473" y="2385914"/>
          <a:ext cx="3366172" cy="1815960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Fundamentos de las </a:t>
          </a:r>
          <a:r>
            <a:rPr lang="es-ES" sz="2400" b="1" kern="1200" dirty="0" err="1" smtClean="0">
              <a:solidFill>
                <a:schemeClr val="bg1"/>
              </a:solidFill>
            </a:rPr>
            <a:t>CoPs</a:t>
          </a:r>
          <a:endParaRPr lang="es-ES" sz="2400" b="1" kern="1200" dirty="0">
            <a:solidFill>
              <a:schemeClr val="bg1"/>
            </a:solidFill>
          </a:endParaRPr>
        </a:p>
      </dsp:txBody>
      <dsp:txXfrm>
        <a:off x="4149437" y="2651855"/>
        <a:ext cx="2380244" cy="1284078"/>
      </dsp:txXfrm>
    </dsp:sp>
    <dsp:sp modelId="{8AE19E22-D599-4119-9864-1879E42680C9}">
      <dsp:nvSpPr>
        <dsp:cNvPr id="0" name=""/>
        <dsp:cNvSpPr/>
      </dsp:nvSpPr>
      <dsp:spPr>
        <a:xfrm rot="16200000">
          <a:off x="5065792" y="2096842"/>
          <a:ext cx="547534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547534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325871" y="2098458"/>
        <a:ext cx="27376" cy="27376"/>
      </dsp:txXfrm>
    </dsp:sp>
    <dsp:sp modelId="{9345E945-9259-4342-8201-CAF0AB58F369}">
      <dsp:nvSpPr>
        <dsp:cNvPr id="0" name=""/>
        <dsp:cNvSpPr/>
      </dsp:nvSpPr>
      <dsp:spPr>
        <a:xfrm>
          <a:off x="4431579" y="22419"/>
          <a:ext cx="1815960" cy="1815960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/>
            <a:t>Descripción</a:t>
          </a:r>
          <a:endParaRPr lang="es-ES" sz="1800" b="1" i="1" kern="1200" dirty="0"/>
        </a:p>
      </dsp:txBody>
      <dsp:txXfrm>
        <a:off x="4697520" y="288360"/>
        <a:ext cx="1284078" cy="1284078"/>
      </dsp:txXfrm>
    </dsp:sp>
    <dsp:sp modelId="{D0F51658-2E12-437B-8720-060B929C38BB}">
      <dsp:nvSpPr>
        <dsp:cNvPr id="0" name=""/>
        <dsp:cNvSpPr/>
      </dsp:nvSpPr>
      <dsp:spPr>
        <a:xfrm rot="9720000">
          <a:off x="6722356" y="2819469"/>
          <a:ext cx="60457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0457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6751074" y="2833262"/>
        <a:ext cx="3022" cy="3022"/>
      </dsp:txXfrm>
    </dsp:sp>
    <dsp:sp modelId="{2CBE9864-8A0D-418A-B6BD-9036A82D409D}">
      <dsp:nvSpPr>
        <dsp:cNvPr id="0" name=""/>
        <dsp:cNvSpPr/>
      </dsp:nvSpPr>
      <dsp:spPr>
        <a:xfrm>
          <a:off x="6679396" y="1655553"/>
          <a:ext cx="1815960" cy="1815960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/>
            <a:t>Lógica</a:t>
          </a:r>
          <a:endParaRPr lang="es-ES" sz="1800" b="1" i="1" kern="1200" dirty="0"/>
        </a:p>
      </dsp:txBody>
      <dsp:txXfrm>
        <a:off x="6945337" y="1921494"/>
        <a:ext cx="1284078" cy="1284078"/>
      </dsp:txXfrm>
    </dsp:sp>
    <dsp:sp modelId="{54E0D4E0-E2DA-42D1-A3E4-4FA4BC10AAEF}">
      <dsp:nvSpPr>
        <dsp:cNvPr id="0" name=""/>
        <dsp:cNvSpPr/>
      </dsp:nvSpPr>
      <dsp:spPr>
        <a:xfrm rot="3240000">
          <a:off x="5869127" y="4290040"/>
          <a:ext cx="410586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410586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064156" y="4295079"/>
        <a:ext cx="20529" cy="20529"/>
      </dsp:txXfrm>
    </dsp:sp>
    <dsp:sp modelId="{137D6360-33E4-46CC-A346-E54A9DED4F26}">
      <dsp:nvSpPr>
        <dsp:cNvPr id="0" name=""/>
        <dsp:cNvSpPr/>
      </dsp:nvSpPr>
      <dsp:spPr>
        <a:xfrm>
          <a:off x="5820806" y="4298021"/>
          <a:ext cx="1815960" cy="1815960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/>
            <a:t>Método</a:t>
          </a:r>
          <a:endParaRPr lang="es-ES" sz="1800" b="1" i="1" kern="1200" dirty="0"/>
        </a:p>
      </dsp:txBody>
      <dsp:txXfrm>
        <a:off x="6086747" y="4563962"/>
        <a:ext cx="1284078" cy="1284078"/>
      </dsp:txXfrm>
    </dsp:sp>
    <dsp:sp modelId="{0921B6C5-34CE-46B8-84DD-EE918D97C516}">
      <dsp:nvSpPr>
        <dsp:cNvPr id="0" name=""/>
        <dsp:cNvSpPr/>
      </dsp:nvSpPr>
      <dsp:spPr>
        <a:xfrm rot="7560000">
          <a:off x="4399404" y="4290040"/>
          <a:ext cx="410586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410586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4594433" y="4295079"/>
        <a:ext cx="20529" cy="20529"/>
      </dsp:txXfrm>
    </dsp:sp>
    <dsp:sp modelId="{308669FE-D14F-4ACB-86D1-24DF2824A6EF}">
      <dsp:nvSpPr>
        <dsp:cNvPr id="0" name=""/>
        <dsp:cNvSpPr/>
      </dsp:nvSpPr>
      <dsp:spPr>
        <a:xfrm>
          <a:off x="3042351" y="4298021"/>
          <a:ext cx="1815960" cy="1815960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/>
            <a:t>A tener en cuenta,…</a:t>
          </a:r>
          <a:endParaRPr lang="es-ES" sz="1800" b="1" i="1" kern="1200" dirty="0"/>
        </a:p>
      </dsp:txBody>
      <dsp:txXfrm>
        <a:off x="3308292" y="4563962"/>
        <a:ext cx="1284078" cy="1284078"/>
      </dsp:txXfrm>
    </dsp:sp>
    <dsp:sp modelId="{2C12BF7A-0899-4F13-962A-87F11180F17D}">
      <dsp:nvSpPr>
        <dsp:cNvPr id="0" name=""/>
        <dsp:cNvSpPr/>
      </dsp:nvSpPr>
      <dsp:spPr>
        <a:xfrm rot="1080000">
          <a:off x="3896304" y="2819469"/>
          <a:ext cx="60457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0457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25021" y="2833262"/>
        <a:ext cx="3022" cy="3022"/>
      </dsp:txXfrm>
    </dsp:sp>
    <dsp:sp modelId="{24D45635-984F-4C36-9B54-7A6EE6491187}">
      <dsp:nvSpPr>
        <dsp:cNvPr id="0" name=""/>
        <dsp:cNvSpPr/>
      </dsp:nvSpPr>
      <dsp:spPr>
        <a:xfrm>
          <a:off x="2183762" y="1655553"/>
          <a:ext cx="1815960" cy="1815960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/>
            <a:t>Resultados esperados</a:t>
          </a:r>
          <a:endParaRPr lang="es-ES" sz="1800" b="1" i="1" kern="1200" dirty="0"/>
        </a:p>
      </dsp:txBody>
      <dsp:txXfrm>
        <a:off x="2449703" y="1921494"/>
        <a:ext cx="1284078" cy="1284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8804D-D7B1-448F-AF48-7CA53009817D}">
      <dsp:nvSpPr>
        <dsp:cNvPr id="0" name=""/>
        <dsp:cNvSpPr/>
      </dsp:nvSpPr>
      <dsp:spPr>
        <a:xfrm>
          <a:off x="1693301" y="2772375"/>
          <a:ext cx="3199635" cy="3833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70ACB-83F9-43D9-BD26-2309EECEFBDB}">
      <dsp:nvSpPr>
        <dsp:cNvPr id="0" name=""/>
        <dsp:cNvSpPr/>
      </dsp:nvSpPr>
      <dsp:spPr>
        <a:xfrm>
          <a:off x="880728" y="2276959"/>
          <a:ext cx="4824781" cy="4824781"/>
        </a:xfrm>
        <a:prstGeom prst="ellipse">
          <a:avLst/>
        </a:prstGeom>
        <a:solidFill>
          <a:srgbClr val="3D85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ECB4B-4F5F-4A7B-BC68-7A552CA3F89B}">
      <dsp:nvSpPr>
        <dsp:cNvPr id="0" name=""/>
        <dsp:cNvSpPr/>
      </dsp:nvSpPr>
      <dsp:spPr>
        <a:xfrm>
          <a:off x="1627031" y="3023262"/>
          <a:ext cx="3332175" cy="333217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BCC32-F4B6-4479-B61A-4A451C8F7A65}">
      <dsp:nvSpPr>
        <dsp:cNvPr id="0" name=""/>
        <dsp:cNvSpPr/>
      </dsp:nvSpPr>
      <dsp:spPr>
        <a:xfrm>
          <a:off x="2249336" y="3645566"/>
          <a:ext cx="2087567" cy="208756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E16A2-5A7F-4D63-9A4D-0CA8EBFFB584}">
      <dsp:nvSpPr>
        <dsp:cNvPr id="0" name=""/>
        <dsp:cNvSpPr/>
      </dsp:nvSpPr>
      <dsp:spPr>
        <a:xfrm>
          <a:off x="2984792" y="4381022"/>
          <a:ext cx="616655" cy="616655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603C8-B792-40B5-9ADF-70784485A4BD}">
      <dsp:nvSpPr>
        <dsp:cNvPr id="0" name=""/>
        <dsp:cNvSpPr/>
      </dsp:nvSpPr>
      <dsp:spPr>
        <a:xfrm>
          <a:off x="6995345" y="101088"/>
          <a:ext cx="4526729" cy="1467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/>
            <a:t>Se trabaja de forma eficaz en la CoP en favor de los objetivos de los miembros (“</a:t>
          </a:r>
          <a:r>
            <a:rPr lang="es-ES" sz="1400" b="1" i="1" kern="1200" dirty="0" err="1" smtClean="0"/>
            <a:t>prácticantes</a:t>
          </a:r>
          <a:r>
            <a:rPr lang="es-ES" sz="1400" b="1" i="1" kern="1200" dirty="0" smtClean="0"/>
            <a:t>”) y de las organizaciones a las que pertenecen</a:t>
          </a:r>
          <a:endParaRPr lang="es-ES" sz="1400" b="1" i="1" kern="1200" dirty="0"/>
        </a:p>
      </dsp:txBody>
      <dsp:txXfrm>
        <a:off x="6995345" y="101088"/>
        <a:ext cx="4526729" cy="1467653"/>
      </dsp:txXfrm>
    </dsp:sp>
    <dsp:sp modelId="{0D43C8DC-768A-4E72-8C87-3F1A18D4EDDB}">
      <dsp:nvSpPr>
        <dsp:cNvPr id="0" name=""/>
        <dsp:cNvSpPr/>
      </dsp:nvSpPr>
      <dsp:spPr>
        <a:xfrm>
          <a:off x="6297810" y="1028249"/>
          <a:ext cx="693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1C827-6A00-458C-9BBF-821501F0B062}">
      <dsp:nvSpPr>
        <dsp:cNvPr id="0" name=""/>
        <dsp:cNvSpPr/>
      </dsp:nvSpPr>
      <dsp:spPr>
        <a:xfrm rot="5400000">
          <a:off x="2962603" y="1358765"/>
          <a:ext cx="3661100" cy="300006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B0433-1FBC-4F9C-9EEB-73E25EB51351}">
      <dsp:nvSpPr>
        <dsp:cNvPr id="0" name=""/>
        <dsp:cNvSpPr/>
      </dsp:nvSpPr>
      <dsp:spPr>
        <a:xfrm>
          <a:off x="6999506" y="1560239"/>
          <a:ext cx="4522568" cy="96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/>
            <a:t>Se comparten herramientas, metodologías y enfoques relacionados con la práctica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/>
            <a:t>Se comparten fuentes de información y contactos</a:t>
          </a:r>
          <a:endParaRPr lang="es-ES" sz="1400" b="1" i="1" kern="1200" dirty="0"/>
        </a:p>
      </dsp:txBody>
      <dsp:txXfrm>
        <a:off x="6999506" y="1560239"/>
        <a:ext cx="4522568" cy="967246"/>
      </dsp:txXfrm>
    </dsp:sp>
    <dsp:sp modelId="{AC2AF42D-CC85-44D0-9327-2F1024DCBFBD}">
      <dsp:nvSpPr>
        <dsp:cNvPr id="0" name=""/>
        <dsp:cNvSpPr/>
      </dsp:nvSpPr>
      <dsp:spPr>
        <a:xfrm>
          <a:off x="6297810" y="2063712"/>
          <a:ext cx="693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9737E-962A-4418-8BE0-61F1260CA751}">
      <dsp:nvSpPr>
        <dsp:cNvPr id="0" name=""/>
        <dsp:cNvSpPr/>
      </dsp:nvSpPr>
      <dsp:spPr>
        <a:xfrm rot="5400000">
          <a:off x="3500581" y="2315551"/>
          <a:ext cx="3048328" cy="254243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C26F6-50E0-4FB2-AA04-5F81809B619E}">
      <dsp:nvSpPr>
        <dsp:cNvPr id="0" name=""/>
        <dsp:cNvSpPr/>
      </dsp:nvSpPr>
      <dsp:spPr>
        <a:xfrm>
          <a:off x="7076183" y="2803347"/>
          <a:ext cx="2773561" cy="556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/>
            <a:t>Se comparten buenas prácticas</a:t>
          </a:r>
          <a:endParaRPr lang="es-ES" sz="1400" b="1" i="1" kern="1200" dirty="0"/>
        </a:p>
      </dsp:txBody>
      <dsp:txXfrm>
        <a:off x="7076183" y="2803347"/>
        <a:ext cx="2773561" cy="556557"/>
      </dsp:txXfrm>
    </dsp:sp>
    <dsp:sp modelId="{E48D1D3E-6D3C-49AA-8CF0-292D6F2DEEF8}">
      <dsp:nvSpPr>
        <dsp:cNvPr id="0" name=""/>
        <dsp:cNvSpPr/>
      </dsp:nvSpPr>
      <dsp:spPr>
        <a:xfrm>
          <a:off x="6412109" y="3099174"/>
          <a:ext cx="693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BC81B-32D7-4F0D-9991-B0943CC93848}">
      <dsp:nvSpPr>
        <dsp:cNvPr id="0" name=""/>
        <dsp:cNvSpPr/>
      </dsp:nvSpPr>
      <dsp:spPr>
        <a:xfrm rot="5400000">
          <a:off x="4142412" y="3233230"/>
          <a:ext cx="2403752" cy="213564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58038-8613-4EE8-A334-00FA926ED1EF}">
      <dsp:nvSpPr>
        <dsp:cNvPr id="0" name=""/>
        <dsp:cNvSpPr/>
      </dsp:nvSpPr>
      <dsp:spPr>
        <a:xfrm>
          <a:off x="7103058" y="3325664"/>
          <a:ext cx="4355822" cy="1519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/>
            <a:t>Se genera nuevo conocimiento en relación con la práctica (se mejora la práctica)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/>
            <a:t>Los miembros generan iniciativas y proyectos relacionados con la práctica</a:t>
          </a:r>
          <a:endParaRPr lang="es-ES" sz="1400" b="1" i="1" kern="1200" dirty="0"/>
        </a:p>
      </dsp:txBody>
      <dsp:txXfrm>
        <a:off x="7103058" y="3325664"/>
        <a:ext cx="4355822" cy="1519084"/>
      </dsp:txXfrm>
    </dsp:sp>
    <dsp:sp modelId="{70EEFF06-FCE8-44EF-9BC6-E758BC2F0476}">
      <dsp:nvSpPr>
        <dsp:cNvPr id="0" name=""/>
        <dsp:cNvSpPr/>
      </dsp:nvSpPr>
      <dsp:spPr>
        <a:xfrm>
          <a:off x="6466942" y="3998150"/>
          <a:ext cx="693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F193B-9F7A-4CE4-AA29-3B23B3BE425B}">
      <dsp:nvSpPr>
        <dsp:cNvPr id="0" name=""/>
        <dsp:cNvSpPr/>
      </dsp:nvSpPr>
      <dsp:spPr>
        <a:xfrm rot="5400000">
          <a:off x="4722370" y="4087817"/>
          <a:ext cx="1834248" cy="165489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FC83D-7CF9-4C79-B443-BD43D8728BF9}">
      <dsp:nvSpPr>
        <dsp:cNvPr id="0" name=""/>
        <dsp:cNvSpPr/>
      </dsp:nvSpPr>
      <dsp:spPr>
        <a:xfrm>
          <a:off x="7109105" y="4659598"/>
          <a:ext cx="4141869" cy="136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/>
            <a:t>La CoP evoluciona, alcanzando su grado de madurez (es eficaz, es fuente de conocimiento permanente, incorpora a nuevos participantes, se conecta con otras </a:t>
          </a:r>
          <a:r>
            <a:rPr lang="es-ES" sz="1400" b="1" i="1" kern="1200" dirty="0" err="1" smtClean="0"/>
            <a:t>CoPs</a:t>
          </a:r>
          <a:r>
            <a:rPr lang="es-ES" sz="1400" b="1" i="1" kern="1200" dirty="0" smtClean="0"/>
            <a:t> afines,…)</a:t>
          </a:r>
          <a:endParaRPr lang="es-ES" sz="1400" b="1" i="1" kern="1200" dirty="0"/>
        </a:p>
      </dsp:txBody>
      <dsp:txXfrm>
        <a:off x="7109105" y="4659598"/>
        <a:ext cx="4141869" cy="1368132"/>
      </dsp:txXfrm>
    </dsp:sp>
    <dsp:sp modelId="{45FDD2A7-48CB-4597-904A-952F5AF733CD}">
      <dsp:nvSpPr>
        <dsp:cNvPr id="0" name=""/>
        <dsp:cNvSpPr/>
      </dsp:nvSpPr>
      <dsp:spPr>
        <a:xfrm>
          <a:off x="6297810" y="5096138"/>
          <a:ext cx="693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15BA5-F396-46D3-88A5-D133AE04F766}">
      <dsp:nvSpPr>
        <dsp:cNvPr id="0" name=""/>
        <dsp:cNvSpPr/>
      </dsp:nvSpPr>
      <dsp:spPr>
        <a:xfrm rot="5400000">
          <a:off x="5049708" y="5142364"/>
          <a:ext cx="1294328" cy="12018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226" cy="355431"/>
          </a:xfrm>
          <a:prstGeom prst="rect">
            <a:avLst/>
          </a:prstGeom>
        </p:spPr>
        <p:txBody>
          <a:bodyPr vert="horz" lIns="65252" tIns="32626" rIns="65252" bIns="32626" rtlCol="0"/>
          <a:lstStyle>
            <a:lvl1pPr algn="l">
              <a:defRPr sz="9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797126" y="0"/>
            <a:ext cx="4435225" cy="355431"/>
          </a:xfrm>
          <a:prstGeom prst="rect">
            <a:avLst/>
          </a:prstGeom>
        </p:spPr>
        <p:txBody>
          <a:bodyPr vert="horz" lIns="65252" tIns="32626" rIns="65252" bIns="32626" rtlCol="0"/>
          <a:lstStyle>
            <a:lvl1pPr algn="r">
              <a:defRPr sz="900"/>
            </a:lvl1pPr>
          </a:lstStyle>
          <a:p>
            <a:fld id="{A660F2EA-D67C-1245-BA63-82A90DD4D5B8}" type="datetimeFigureOut">
              <a:rPr lang="es-ES" smtClean="0"/>
              <a:pPr/>
              <a:t>23/11/2016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747497"/>
            <a:ext cx="4435226" cy="355431"/>
          </a:xfrm>
          <a:prstGeom prst="rect">
            <a:avLst/>
          </a:prstGeom>
        </p:spPr>
        <p:txBody>
          <a:bodyPr vert="horz" lIns="65252" tIns="32626" rIns="65252" bIns="32626" rtlCol="0" anchor="b"/>
          <a:lstStyle>
            <a:lvl1pPr algn="l">
              <a:defRPr sz="9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797126" y="6747497"/>
            <a:ext cx="4435225" cy="355431"/>
          </a:xfrm>
          <a:prstGeom prst="rect">
            <a:avLst/>
          </a:prstGeom>
        </p:spPr>
        <p:txBody>
          <a:bodyPr vert="horz" lIns="65252" tIns="32626" rIns="65252" bIns="32626" rtlCol="0" anchor="b"/>
          <a:lstStyle>
            <a:lvl1pPr algn="r">
              <a:defRPr sz="900"/>
            </a:lvl1pPr>
          </a:lstStyle>
          <a:p>
            <a:fld id="{8F5D493B-A1AE-E84F-B9B0-9C70C43DF4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270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226" cy="355431"/>
          </a:xfrm>
          <a:prstGeom prst="rect">
            <a:avLst/>
          </a:prstGeom>
        </p:spPr>
        <p:txBody>
          <a:bodyPr vert="horz" lIns="65252" tIns="32626" rIns="65252" bIns="32626" rtlCol="0"/>
          <a:lstStyle>
            <a:lvl1pPr algn="l">
              <a:defRPr sz="9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797126" y="0"/>
            <a:ext cx="4435225" cy="355431"/>
          </a:xfrm>
          <a:prstGeom prst="rect">
            <a:avLst/>
          </a:prstGeom>
        </p:spPr>
        <p:txBody>
          <a:bodyPr vert="horz" lIns="65252" tIns="32626" rIns="65252" bIns="32626" rtlCol="0"/>
          <a:lstStyle>
            <a:lvl1pPr algn="r">
              <a:defRPr sz="900"/>
            </a:lvl1pPr>
          </a:lstStyle>
          <a:p>
            <a:fld id="{15336F8D-3703-4745-9452-6370F8FFB302}" type="datetimeFigureOut">
              <a:rPr lang="es-ES" smtClean="0"/>
              <a:pPr/>
              <a:t>23/11/2016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252" tIns="32626" rIns="65252" bIns="32626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23688" y="3374884"/>
            <a:ext cx="8187238" cy="3196602"/>
          </a:xfrm>
          <a:prstGeom prst="rect">
            <a:avLst/>
          </a:prstGeom>
        </p:spPr>
        <p:txBody>
          <a:bodyPr vert="horz" lIns="65252" tIns="32626" rIns="65252" bIns="32626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747497"/>
            <a:ext cx="4435226" cy="355431"/>
          </a:xfrm>
          <a:prstGeom prst="rect">
            <a:avLst/>
          </a:prstGeom>
        </p:spPr>
        <p:txBody>
          <a:bodyPr vert="horz" lIns="65252" tIns="32626" rIns="65252" bIns="32626" rtlCol="0" anchor="b"/>
          <a:lstStyle>
            <a:lvl1pPr algn="l">
              <a:defRPr sz="9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797126" y="6747497"/>
            <a:ext cx="4435225" cy="355431"/>
          </a:xfrm>
          <a:prstGeom prst="rect">
            <a:avLst/>
          </a:prstGeom>
        </p:spPr>
        <p:txBody>
          <a:bodyPr vert="horz" lIns="65252" tIns="32626" rIns="65252" bIns="32626" rtlCol="0" anchor="b"/>
          <a:lstStyle>
            <a:lvl1pPr algn="r">
              <a:defRPr sz="900"/>
            </a:lvl1pPr>
          </a:lstStyle>
          <a:p>
            <a:fld id="{BF2C61FF-657A-FA44-AF1C-9AD674689F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68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12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lIns="128001" tIns="64001" rIns="128001" bIns="6400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lIns="128001" tIns="64001" rIns="128001" bIns="6400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8001" tIns="64001" rIns="128001" bIns="6400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10E6CA-529A-684B-86C1-AFA9E895C1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55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/>
          <a:lstStyle/>
          <a:p>
            <a:fld id="{8CE81D4B-8A34-2F4A-9DFB-FF2BD8086A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62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/>
          <a:lstStyle/>
          <a:p>
            <a:fld id="{8CE81D4B-8A34-2F4A-9DFB-FF2BD8086A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4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lIns="128016" tIns="64008" rIns="128016" bIns="64008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lIns="128016" tIns="64008" rIns="128016" bIns="64008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lIns="128016" tIns="64008" rIns="128016" bIns="640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2515C7B-DF12-4B02-9A76-8E2B7C26B3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90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93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  <a:prstGeom prst="rect">
            <a:avLst/>
          </a:prstGeom>
        </p:spPr>
        <p:txBody>
          <a:bodyPr lIns="128016" tIns="64008" rIns="128016" bIns="64008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lIns="128016" tIns="64008" rIns="128016" bIns="640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lIns="128016" tIns="64008" rIns="128016" bIns="640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lIns="128016" tIns="64008" rIns="128016" bIns="640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FDFB02-729B-DE45-9A1A-95D5625DC4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35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/>
          <a:lstStyle/>
          <a:p>
            <a:fld id="{0B19F36B-2FC3-D548-94E4-9C713F8A33B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00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/>
          <a:lstStyle/>
          <a:p>
            <a:fld id="{8CE81D4B-8A34-2F4A-9DFB-FF2BD8086A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81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8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METRICA2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86" y="4131960"/>
            <a:ext cx="10607896" cy="5286294"/>
          </a:xfrm>
          <a:prstGeom prst="rect">
            <a:avLst/>
          </a:prstGeom>
        </p:spPr>
      </p:pic>
      <p:pic>
        <p:nvPicPr>
          <p:cNvPr id="9" name="Imagen 8" descr="METRICA1-04-04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09" y="1349553"/>
            <a:ext cx="5222250" cy="3958802"/>
          </a:xfrm>
          <a:prstGeom prst="rect">
            <a:avLst/>
          </a:prstGeom>
        </p:spPr>
      </p:pic>
      <p:pic>
        <p:nvPicPr>
          <p:cNvPr id="10" name="Imagen 9" descr="METRICA3-04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45" y="1285448"/>
            <a:ext cx="4190218" cy="4114032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396240" y="8971280"/>
            <a:ext cx="609600" cy="6299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dirty="0"/>
          </a:p>
        </p:txBody>
      </p:sp>
      <p:pic>
        <p:nvPicPr>
          <p:cNvPr id="3" name="Imagen 2" descr="logos-13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06" y="8610781"/>
            <a:ext cx="9059506" cy="11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0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nuevas_metricas_7_campos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851"/>
            <a:ext cx="12801600" cy="5686965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396240" y="8971280"/>
            <a:ext cx="609600" cy="6299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dirty="0"/>
          </a:p>
        </p:txBody>
      </p:sp>
      <p:pic>
        <p:nvPicPr>
          <p:cNvPr id="4" name="Imagen 3" descr="logos-1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06" y="8610781"/>
            <a:ext cx="9059506" cy="11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9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/>
          <p:cNvSpPr/>
          <p:nvPr userDrawn="1"/>
        </p:nvSpPr>
        <p:spPr>
          <a:xfrm>
            <a:off x="4407737" y="4956374"/>
            <a:ext cx="4089542" cy="4089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Elipse 14"/>
          <p:cNvSpPr/>
          <p:nvPr userDrawn="1"/>
        </p:nvSpPr>
        <p:spPr>
          <a:xfrm>
            <a:off x="8807291" y="2200473"/>
            <a:ext cx="3253045" cy="32530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Elipse 13"/>
          <p:cNvSpPr/>
          <p:nvPr userDrawn="1"/>
        </p:nvSpPr>
        <p:spPr>
          <a:xfrm>
            <a:off x="2805440" y="1427200"/>
            <a:ext cx="3323138" cy="33231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ángulo 1"/>
          <p:cNvSpPr/>
          <p:nvPr userDrawn="1"/>
        </p:nvSpPr>
        <p:spPr>
          <a:xfrm>
            <a:off x="762000" y="9024946"/>
            <a:ext cx="557665" cy="576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dirty="0"/>
          </a:p>
        </p:txBody>
      </p:sp>
      <p:pic>
        <p:nvPicPr>
          <p:cNvPr id="3" name="Imagen 2" descr="logos-1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06" y="8610781"/>
            <a:ext cx="9059506" cy="1127578"/>
          </a:xfrm>
          <a:prstGeom prst="rect">
            <a:avLst/>
          </a:prstGeom>
        </p:spPr>
      </p:pic>
      <p:pic>
        <p:nvPicPr>
          <p:cNvPr id="11" name="Imagen 10" descr="metricas_pag18-0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96" y="4434012"/>
            <a:ext cx="10495280" cy="4934930"/>
          </a:xfrm>
          <a:prstGeom prst="rect">
            <a:avLst/>
          </a:prstGeom>
        </p:spPr>
      </p:pic>
      <p:pic>
        <p:nvPicPr>
          <p:cNvPr id="12" name="Imagen 11" descr="metricas_pag18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86" y="1420282"/>
            <a:ext cx="5499100" cy="3651093"/>
          </a:xfrm>
          <a:prstGeom prst="rect">
            <a:avLst/>
          </a:prstGeom>
        </p:spPr>
      </p:pic>
      <p:pic>
        <p:nvPicPr>
          <p:cNvPr id="13" name="Imagen 12" descr="metricas_pag18-0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5" y="1104982"/>
            <a:ext cx="4975755" cy="47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0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dt="0"/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396240" y="8971280"/>
            <a:ext cx="609600" cy="6299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dirty="0"/>
          </a:p>
        </p:txBody>
      </p:sp>
      <p:pic>
        <p:nvPicPr>
          <p:cNvPr id="4" name="Imagen 3" descr="logos-1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06" y="8610781"/>
            <a:ext cx="9059506" cy="11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7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OBSERVACIO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/>
          <a:stretch/>
        </p:blipFill>
        <p:spPr>
          <a:xfrm>
            <a:off x="101600" y="1483360"/>
            <a:ext cx="12801600" cy="755904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396240" y="8971280"/>
            <a:ext cx="609600" cy="6299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dirty="0"/>
          </a:p>
        </p:txBody>
      </p:sp>
      <p:pic>
        <p:nvPicPr>
          <p:cNvPr id="5" name="Imagen 4" descr="logos-1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06" y="8610781"/>
            <a:ext cx="9059506" cy="11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0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396240" y="8971280"/>
            <a:ext cx="609600" cy="6299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dirty="0"/>
          </a:p>
        </p:txBody>
      </p:sp>
      <p:pic>
        <p:nvPicPr>
          <p:cNvPr id="4" name="Imagen 3" descr="logos-1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06" y="8610781"/>
            <a:ext cx="9059506" cy="11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EXPLOTAC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705"/>
            <a:ext cx="12801600" cy="7793655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396240" y="8971280"/>
            <a:ext cx="609600" cy="6299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dirty="0"/>
          </a:p>
        </p:txBody>
      </p:sp>
      <p:pic>
        <p:nvPicPr>
          <p:cNvPr id="5" name="Imagen 4" descr="logos-1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06" y="8610781"/>
            <a:ext cx="9059506" cy="11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2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396240" y="8971280"/>
            <a:ext cx="609600" cy="6299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dirty="0"/>
          </a:p>
        </p:txBody>
      </p:sp>
      <p:pic>
        <p:nvPicPr>
          <p:cNvPr id="4" name="Imagen 3" descr="logos-1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06" y="8610781"/>
            <a:ext cx="9059506" cy="11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s-1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06" y="8610781"/>
            <a:ext cx="9059506" cy="1127578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396240" y="8971280"/>
            <a:ext cx="609600" cy="6299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410263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ctr" defTabSz="640080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400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400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400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400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40080" algn="ctr" defTabSz="64008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80160" algn="ctr" defTabSz="64008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920240" algn="ctr" defTabSz="64008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560320" algn="ctr" defTabSz="64008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80060" indent="-480060" algn="l" defTabSz="6400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40130" indent="-400050" algn="l" defTabSz="6400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600200" indent="-320040" algn="l" defTabSz="6400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240280" indent="-320040" algn="l" defTabSz="6400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880360" indent="-320040" algn="l" defTabSz="64008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s-1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06" y="8499021"/>
            <a:ext cx="9059506" cy="1127578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0" y="0"/>
            <a:ext cx="12801600" cy="1584960"/>
          </a:xfrm>
          <a:prstGeom prst="rect">
            <a:avLst/>
          </a:prstGeom>
          <a:solidFill>
            <a:srgbClr val="2F81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 userDrawn="1"/>
        </p:nvSpPr>
        <p:spPr>
          <a:xfrm>
            <a:off x="0" y="1422400"/>
            <a:ext cx="12801600" cy="528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-60960" y="9484360"/>
            <a:ext cx="12913360" cy="233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386081" y="9018270"/>
            <a:ext cx="822960" cy="51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6B841-B110-6E4E-989B-FE79C1C92C0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35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21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804160" y="2819460"/>
            <a:ext cx="7345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Cómo trabajar en una Comunidad de Práctica (CoP)</a:t>
            </a:r>
            <a:endParaRPr lang="es-E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3129280" y="4561840"/>
            <a:ext cx="68656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804160" y="5613400"/>
            <a:ext cx="73456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/>
              <a:t>Samuel TRIGUERO ÁLVAREZ</a:t>
            </a:r>
          </a:p>
          <a:p>
            <a:pPr algn="ctr"/>
            <a:r>
              <a:rPr lang="es-ES" sz="2400" dirty="0">
                <a:solidFill>
                  <a:srgbClr val="595959"/>
                </a:solidFill>
              </a:rPr>
              <a:t>Director de Innovación y Gestión del </a:t>
            </a:r>
            <a:r>
              <a:rPr lang="es-ES" sz="2400" dirty="0" smtClean="0">
                <a:solidFill>
                  <a:srgbClr val="595959"/>
                </a:solidFill>
              </a:rPr>
              <a:t>Cambio</a:t>
            </a:r>
          </a:p>
          <a:p>
            <a:pPr algn="ctr"/>
            <a:r>
              <a:rPr lang="es-ES" sz="2200" dirty="0" smtClean="0">
                <a:solidFill>
                  <a:schemeClr val="bg1">
                    <a:lumMod val="65000"/>
                  </a:schemeClr>
                </a:solidFill>
              </a:rPr>
              <a:t>berrikuntza@ikaslangipuzkoa.net</a:t>
            </a:r>
          </a:p>
          <a:p>
            <a:pPr algn="ctr"/>
            <a:endParaRPr lang="es-ES" sz="1800" b="1" i="1" dirty="0">
              <a:solidFill>
                <a:srgbClr val="595959"/>
              </a:solidFill>
            </a:endParaRPr>
          </a:p>
        </p:txBody>
      </p:sp>
      <p:pic>
        <p:nvPicPr>
          <p:cNvPr id="15" name="Imagen 14" descr="twitter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08" y="7152183"/>
            <a:ext cx="388792" cy="38879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903640" y="7095338"/>
            <a:ext cx="1635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s-ES" sz="2200" dirty="0" err="1">
                <a:solidFill>
                  <a:schemeClr val="bg1">
                    <a:lumMod val="65000"/>
                  </a:schemeClr>
                </a:solidFill>
              </a:rPr>
              <a:t>samtrial</a:t>
            </a:r>
            <a:endParaRPr lang="es-E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1D4B-8A34-2F4A-9DFB-FF2BD8086AC6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416473" y="2432050"/>
            <a:ext cx="10508827" cy="6561138"/>
          </a:xfrm>
          <a:prstGeom prst="rect">
            <a:avLst/>
          </a:prstGeom>
        </p:spPr>
        <p:txBody>
          <a:bodyPr/>
          <a:lstStyle/>
          <a:p>
            <a:pPr marL="457200" lvl="1" indent="0">
              <a:buNone/>
            </a:pPr>
            <a:r>
              <a:rPr lang="es-ES" b="1" dirty="0" smtClean="0"/>
              <a:t>“PERSONAS”:</a:t>
            </a:r>
            <a:br>
              <a:rPr lang="es-ES" b="1" dirty="0" smtClean="0"/>
            </a:br>
            <a:endParaRPr lang="es-ES" dirty="0" smtClean="0"/>
          </a:p>
          <a:p>
            <a:pPr marL="914400" lvl="2" indent="0">
              <a:lnSpc>
                <a:spcPct val="130000"/>
              </a:lnSpc>
              <a:buNone/>
            </a:pPr>
            <a:r>
              <a:rPr lang="es-ES" dirty="0" smtClean="0"/>
              <a:t>· Debe crearse un diálogo real y relevante.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es-ES" dirty="0" smtClean="0"/>
              <a:t>· Poner énfasis en la “</a:t>
            </a:r>
            <a:r>
              <a:rPr lang="es-ES" dirty="0" err="1" smtClean="0"/>
              <a:t>co</a:t>
            </a:r>
            <a:r>
              <a:rPr lang="es-ES" dirty="0" smtClean="0"/>
              <a:t>-creación”.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es-ES" dirty="0" smtClean="0"/>
              <a:t>· Debe reconocerse a los que más aportan a la CoP y, a la vez, animar a los  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es-ES" dirty="0"/>
              <a:t> </a:t>
            </a:r>
            <a:r>
              <a:rPr lang="es-ES" dirty="0" smtClean="0"/>
              <a:t> que  participan menos.</a:t>
            </a:r>
          </a:p>
          <a:p>
            <a:pPr lvl="1">
              <a:buNone/>
            </a:pPr>
            <a:endParaRPr lang="es-ES" sz="1400" dirty="0" smtClean="0"/>
          </a:p>
          <a:p>
            <a:pPr marL="604520" indent="26670" algn="just">
              <a:lnSpc>
                <a:spcPct val="120000"/>
              </a:lnSpc>
              <a:buNone/>
            </a:pP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71600" y="2514601"/>
            <a:ext cx="209973" cy="35305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s-ES"/>
          </a:p>
        </p:txBody>
      </p:sp>
      <p:sp>
        <p:nvSpPr>
          <p:cNvPr id="7" name="Paralelogramo 6"/>
          <p:cNvSpPr/>
          <p:nvPr/>
        </p:nvSpPr>
        <p:spPr>
          <a:xfrm>
            <a:off x="-1645919" y="-32038"/>
            <a:ext cx="752601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6561" y="391656"/>
            <a:ext cx="29251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Método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12</a:t>
            </a:fld>
            <a:endParaRPr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/>
          <p:cNvSpPr/>
          <p:nvPr/>
        </p:nvSpPr>
        <p:spPr>
          <a:xfrm>
            <a:off x="-1645919" y="-32038"/>
            <a:ext cx="752601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6561" y="391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A tener en cuenta</a:t>
            </a:r>
            <a:endParaRPr lang="es-ES" sz="35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93938"/>
              </p:ext>
            </p:extLst>
          </p:nvPr>
        </p:nvGraphicFramePr>
        <p:xfrm>
          <a:off x="1104900" y="2120900"/>
          <a:ext cx="10629900" cy="61087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629900"/>
              </a:tblGrid>
              <a:tr h="546693">
                <a:tc>
                  <a:txBody>
                    <a:bodyPr/>
                    <a:lstStyle/>
                    <a:p>
                      <a:pPr marL="431800" indent="0" algn="l">
                        <a:lnSpc>
                          <a:spcPct val="120000"/>
                        </a:lnSpc>
                        <a:buNone/>
                      </a:pPr>
                      <a:r>
                        <a:rPr lang="es-ES" sz="1800" b="1" dirty="0" smtClean="0"/>
                        <a:t>Delimitar la Práctica</a:t>
                      </a:r>
                      <a:endParaRPr lang="es-ES" sz="1800" b="1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693">
                <a:tc>
                  <a:txBody>
                    <a:bodyPr/>
                    <a:lstStyle/>
                    <a:p>
                      <a:pPr marL="431800" indent="0" algn="l">
                        <a:lnSpc>
                          <a:spcPct val="120000"/>
                        </a:lnSpc>
                        <a:buNone/>
                      </a:pPr>
                      <a:r>
                        <a:rPr lang="es-ES" sz="1800" b="1" dirty="0" smtClean="0"/>
                        <a:t>Diseño de la Comunidad: perfil de los miembros</a:t>
                      </a:r>
                      <a:endParaRPr lang="es-ES" sz="1800" b="1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6693">
                <a:tc>
                  <a:txBody>
                    <a:bodyPr/>
                    <a:lstStyle/>
                    <a:p>
                      <a:pPr marL="431800" indent="0" algn="l">
                        <a:lnSpc>
                          <a:spcPct val="120000"/>
                        </a:lnSpc>
                        <a:buNone/>
                      </a:pPr>
                      <a:r>
                        <a:rPr lang="es-ES" sz="1800" b="1" dirty="0" smtClean="0"/>
                        <a:t>Estilo de trabajo y reglas básicas</a:t>
                      </a:r>
                      <a:endParaRPr lang="es-ES" sz="1800" b="1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693">
                <a:tc>
                  <a:txBody>
                    <a:bodyPr/>
                    <a:lstStyle/>
                    <a:p>
                      <a:pPr marL="431800" indent="0" algn="l">
                        <a:lnSpc>
                          <a:spcPct val="120000"/>
                        </a:lnSpc>
                        <a:buNone/>
                      </a:pPr>
                      <a:r>
                        <a:rPr lang="es-ES" sz="1800" b="1" dirty="0" smtClean="0"/>
                        <a:t>Coordinación y dinamización</a:t>
                      </a:r>
                      <a:endParaRPr lang="es-ES" sz="1800" b="1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546693">
                <a:tc>
                  <a:txBody>
                    <a:bodyPr/>
                    <a:lstStyle/>
                    <a:p>
                      <a:pPr marL="431800" indent="0" algn="l">
                        <a:lnSpc>
                          <a:spcPct val="120000"/>
                        </a:lnSpc>
                        <a:buNone/>
                      </a:pPr>
                      <a:r>
                        <a:rPr lang="es-ES" sz="1800" b="1" dirty="0" smtClean="0"/>
                        <a:t>Aportación – Activismo – Exigencia (se es miembro si se participa, si no, se es “espectador”)</a:t>
                      </a:r>
                      <a:endParaRPr lang="es-ES" sz="1800" b="1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693">
                <a:tc>
                  <a:txBody>
                    <a:bodyPr/>
                    <a:lstStyle/>
                    <a:p>
                      <a:pPr marL="431800" indent="0" algn="l">
                        <a:lnSpc>
                          <a:spcPct val="120000"/>
                        </a:lnSpc>
                        <a:buNone/>
                      </a:pPr>
                      <a:r>
                        <a:rPr lang="es-ES" sz="1800" b="1" dirty="0" smtClean="0"/>
                        <a:t>Reciprocidad: los miembros de la CoP dan y reciben. Se valora la cantidad y la calidad de las aportaciones</a:t>
                      </a:r>
                      <a:endParaRPr lang="es-ES" sz="1800" b="1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546693">
                <a:tc>
                  <a:txBody>
                    <a:bodyPr/>
                    <a:lstStyle/>
                    <a:p>
                      <a:pPr marL="431800" indent="0" algn="l">
                        <a:lnSpc>
                          <a:spcPct val="120000"/>
                        </a:lnSpc>
                        <a:buNone/>
                      </a:pPr>
                      <a:r>
                        <a:rPr lang="es-ES" sz="1800" b="1" dirty="0" smtClean="0"/>
                        <a:t>Se admiten diferentes niveles de participación y compromiso</a:t>
                      </a:r>
                      <a:endParaRPr lang="es-ES" sz="1800" b="1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693">
                <a:tc>
                  <a:txBody>
                    <a:bodyPr/>
                    <a:lstStyle/>
                    <a:p>
                      <a:pPr marL="431800" indent="0" algn="l">
                        <a:lnSpc>
                          <a:spcPct val="120000"/>
                        </a:lnSpc>
                        <a:buNone/>
                      </a:pPr>
                      <a:r>
                        <a:rPr lang="es-ES" sz="1800" b="1" dirty="0" smtClean="0"/>
                        <a:t>Los que sólo quieren mantenerse informados, tendrán la condición de “observadores”</a:t>
                      </a:r>
                      <a:endParaRPr lang="es-ES" sz="1800" b="1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546693">
                <a:tc>
                  <a:txBody>
                    <a:bodyPr/>
                    <a:lstStyle/>
                    <a:p>
                      <a:pPr marL="431800" indent="0" algn="l">
                        <a:lnSpc>
                          <a:spcPct val="120000"/>
                        </a:lnSpc>
                        <a:buNone/>
                      </a:pPr>
                      <a:r>
                        <a:rPr lang="es-ES" sz="1800" b="1" dirty="0" smtClean="0"/>
                        <a:t>Autonomía: los miembros tienen alto grado de autonomía para proponer temas relevantes para la CoP</a:t>
                      </a:r>
                      <a:endParaRPr lang="es-ES" sz="1800" b="1" i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8464">
                <a:tc>
                  <a:txBody>
                    <a:bodyPr/>
                    <a:lstStyle/>
                    <a:p>
                      <a:pPr marL="4445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Reconocimiento a las aportaciones y a la propia función de la CoP por parte de las organizaciones que la constituyen</a:t>
                      </a:r>
                    </a:p>
                    <a:p>
                      <a:pPr algn="l"/>
                      <a:endParaRPr lang="es-E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9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13</a:t>
            </a:fld>
            <a:endParaRPr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09295584"/>
              </p:ext>
            </p:extLst>
          </p:nvPr>
        </p:nvGraphicFramePr>
        <p:xfrm>
          <a:off x="1071562" y="1116907"/>
          <a:ext cx="11522075" cy="739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aralelogramo 5"/>
          <p:cNvSpPr/>
          <p:nvPr/>
        </p:nvSpPr>
        <p:spPr>
          <a:xfrm>
            <a:off x="-1645919" y="-32038"/>
            <a:ext cx="847851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36561" y="391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Resultados esperados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14</a:t>
            </a:fld>
            <a:endParaRPr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804160" y="2819461"/>
            <a:ext cx="7345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Ejemplo-1</a:t>
            </a:r>
          </a:p>
          <a:p>
            <a:pPr algn="ctr"/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 de Marketing Educativo</a:t>
            </a:r>
          </a:p>
          <a:p>
            <a:pPr algn="ctr"/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s-ES" sz="4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Marketingunea</a:t>
            </a:r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s-E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3129280" y="5133619"/>
            <a:ext cx="68656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1D4B-8A34-2F4A-9DFB-FF2BD8086AC6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129280" y="5809902"/>
            <a:ext cx="70205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Periodo de Actividad: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2008-2013</a:t>
            </a:r>
          </a:p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Nivel de Madurez: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ALTO</a:t>
            </a:r>
          </a:p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Estado: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“STANDBY”, junio/2013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15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6529"/>
              </p:ext>
            </p:extLst>
          </p:nvPr>
        </p:nvGraphicFramePr>
        <p:xfrm>
          <a:off x="546099" y="1826388"/>
          <a:ext cx="11988801" cy="660399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54079"/>
                <a:gridCol w="4167361"/>
                <a:gridCol w="4167361"/>
              </a:tblGrid>
              <a:tr h="12306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u="sng" dirty="0" smtClean="0">
                          <a:solidFill>
                            <a:schemeClr val="bg1"/>
                          </a:solidFill>
                        </a:rPr>
                        <a:t>CoP</a:t>
                      </a:r>
                      <a:r>
                        <a:rPr lang="es-ES" sz="2200" dirty="0" smtClean="0">
                          <a:solidFill>
                            <a:schemeClr val="bg1"/>
                          </a:solidFill>
                        </a:rPr>
                        <a:t> de </a:t>
                      </a:r>
                      <a:br>
                        <a:rPr lang="es-ES" sz="2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s-ES" sz="2200" u="sng" dirty="0" smtClean="0">
                          <a:solidFill>
                            <a:schemeClr val="bg1"/>
                          </a:solidFill>
                        </a:rPr>
                        <a:t>Marketing Educativo</a:t>
                      </a:r>
                      <a:endParaRPr lang="es-ES" sz="2200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 smtClean="0">
                          <a:solidFill>
                            <a:schemeClr val="bg1"/>
                          </a:solidFill>
                        </a:rPr>
                        <a:t>“</a:t>
                      </a:r>
                      <a:r>
                        <a:rPr lang="es-ES" sz="2200" dirty="0" err="1" smtClean="0">
                          <a:solidFill>
                            <a:schemeClr val="bg1"/>
                          </a:solidFill>
                        </a:rPr>
                        <a:t>Marketingunea</a:t>
                      </a:r>
                      <a:r>
                        <a:rPr lang="es-ES" sz="2200" dirty="0" smtClean="0">
                          <a:solidFill>
                            <a:schemeClr val="bg1"/>
                          </a:solidFill>
                        </a:rPr>
                        <a:t>”</a:t>
                      </a:r>
                      <a:endParaRPr lang="es-E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3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200" dirty="0" smtClean="0">
                          <a:solidFill>
                            <a:schemeClr val="bg1"/>
                          </a:solidFill>
                        </a:rPr>
                        <a:t>Periodo</a:t>
                      </a:r>
                      <a:r>
                        <a:rPr lang="es-ES" sz="2200" baseline="0" dirty="0" smtClean="0">
                          <a:solidFill>
                            <a:schemeClr val="bg1"/>
                          </a:solidFill>
                        </a:rPr>
                        <a:t> de Actividad: </a:t>
                      </a:r>
                      <a:r>
                        <a:rPr lang="es-ES" sz="2200" b="0" baseline="0" dirty="0" smtClean="0">
                          <a:solidFill>
                            <a:schemeClr val="bg1"/>
                          </a:solidFill>
                        </a:rPr>
                        <a:t>2008-2013</a:t>
                      </a:r>
                    </a:p>
                    <a:p>
                      <a:pPr algn="l"/>
                      <a:r>
                        <a:rPr lang="es-ES" sz="2200" dirty="0" smtClean="0">
                          <a:solidFill>
                            <a:schemeClr val="bg1"/>
                          </a:solidFill>
                        </a:rPr>
                        <a:t>Nivel de Madurez:</a:t>
                      </a:r>
                      <a:r>
                        <a:rPr lang="es-ES" sz="2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2200" b="0" baseline="0" dirty="0" smtClean="0">
                          <a:solidFill>
                            <a:schemeClr val="bg1"/>
                          </a:solidFill>
                        </a:rPr>
                        <a:t>ALTO</a:t>
                      </a:r>
                    </a:p>
                    <a:p>
                      <a:pPr algn="l"/>
                      <a:r>
                        <a:rPr lang="es-ES" sz="2200" baseline="0" dirty="0" smtClean="0">
                          <a:solidFill>
                            <a:schemeClr val="bg1"/>
                          </a:solidFill>
                        </a:rPr>
                        <a:t>Estado: “</a:t>
                      </a:r>
                      <a:r>
                        <a:rPr lang="es-ES" sz="2200" b="0" baseline="0" dirty="0" smtClean="0">
                          <a:solidFill>
                            <a:schemeClr val="bg1"/>
                          </a:solidFill>
                        </a:rPr>
                        <a:t>STANDBY”, junio/2013</a:t>
                      </a:r>
                      <a:endParaRPr lang="es-ES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3E"/>
                    </a:solidFill>
                  </a:tcPr>
                </a:tc>
              </a:tr>
              <a:tr h="17355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1. OBJETIVO</a:t>
                      </a:r>
                      <a:r>
                        <a:rPr lang="es-ES" sz="1800" dirty="0" smtClean="0"/>
                        <a:t>: poner en valor la capacidad de los Centros de FP para prestar, de forma continuada y consistente, un servicio excelente a todos sus clientes.</a:t>
                      </a:r>
                      <a:endParaRPr lang="es-ES" sz="1800" dirty="0"/>
                    </a:p>
                  </a:txBody>
                  <a:tcPr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/>
                        <a:t>2. PRÁCTICA</a:t>
                      </a:r>
                      <a:r>
                        <a:rPr lang="es-ES" sz="1800" kern="1200" dirty="0" smtClean="0"/>
                        <a:t>: la gestión del Marketing en los Centros de FP.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/>
                        <a:t>3.</a:t>
                      </a:r>
                      <a:r>
                        <a:rPr lang="es-ES" sz="1800" kern="1200" dirty="0" smtClean="0"/>
                        <a:t> </a:t>
                      </a:r>
                      <a:r>
                        <a:rPr lang="es-ES" sz="1800" b="1" kern="1200" dirty="0" smtClean="0"/>
                        <a:t>ENTORNO</a:t>
                      </a:r>
                      <a:r>
                        <a:rPr lang="es-ES" sz="1800" kern="1200" dirty="0" smtClean="0"/>
                        <a:t>: centros de FP, tanto de la red pública, como de la red privada-concertada.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>
                        <a:alpha val="20000"/>
                      </a:srgbClr>
                    </a:solidFill>
                  </a:tcPr>
                </a:tc>
              </a:tr>
              <a:tr h="26548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/>
                        <a:t>4. PARTICIPANTES</a:t>
                      </a:r>
                      <a:r>
                        <a:rPr lang="es-ES" sz="1800" kern="1200" dirty="0" smtClean="0"/>
                        <a:t>: profesorado, personal de administración y servicios y miembros de los equipos de dirección 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/>
                        <a:t>5. ACTIVIDADES</a:t>
                      </a:r>
                      <a:r>
                        <a:rPr lang="es-ES" sz="1800" kern="1200" dirty="0" smtClean="0"/>
                        <a:t>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- Diagnóstico inicial.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- </a:t>
                      </a:r>
                      <a:r>
                        <a:rPr lang="es-ES" sz="1800" kern="1200" dirty="0" err="1" smtClean="0"/>
                        <a:t>Focus</a:t>
                      </a:r>
                      <a:r>
                        <a:rPr lang="es-ES" sz="1800" kern="1200" dirty="0" smtClean="0"/>
                        <a:t>-groups (por tipología de participante).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- Formación por grupos, y colectiva.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- Rondas de presentación de experiencias.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- Planes de despliegue en los Centros.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- “Mercado de proyectos” según intereses.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- Actos de desarrollo de la Comunidad (sentido</a:t>
                      </a:r>
                      <a:r>
                        <a:rPr lang="es-ES" sz="1800" kern="1200" baseline="0" dirty="0" smtClean="0"/>
                        <a:t> de pertenencia).</a:t>
                      </a:r>
                      <a:endParaRPr lang="es-ES" sz="1800" kern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- Actividades de difusión de la experiencia.</a:t>
                      </a:r>
                      <a:endParaRPr lang="es-E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83043">
                <a:tc gridSpan="3">
                  <a:txBody>
                    <a:bodyPr/>
                    <a:lstStyle/>
                    <a:p>
                      <a:r>
                        <a:rPr lang="es-ES" sz="1800" b="1" kern="1200" dirty="0" smtClean="0"/>
                        <a:t>6. HERRAMIENTAS “ON-LINE”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800" dirty="0" smtClean="0"/>
                        <a:t>Blog</a:t>
                      </a:r>
                      <a:r>
                        <a:rPr lang="es-ES" sz="1800" baseline="0" dirty="0" smtClean="0"/>
                        <a:t> en Wordpress, complementado con funcionalidades para el trabajo colaborativo: marketingunea.com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800" baseline="0" dirty="0" smtClean="0"/>
                        <a:t>Cuenta en </a:t>
                      </a:r>
                      <a:r>
                        <a:rPr lang="es-ES" sz="1800" baseline="0" dirty="0" err="1" smtClean="0"/>
                        <a:t>Twitter</a:t>
                      </a:r>
                      <a:r>
                        <a:rPr lang="es-ES" sz="1800" baseline="0" dirty="0" smtClean="0"/>
                        <a:t>: @</a:t>
                      </a:r>
                      <a:r>
                        <a:rPr lang="es-ES" sz="1800" baseline="0" dirty="0" err="1" smtClean="0"/>
                        <a:t>marketingunea</a:t>
                      </a:r>
                      <a:r>
                        <a:rPr lang="es-ES" sz="1800" baseline="0" dirty="0" smtClean="0"/>
                        <a:t>.</a:t>
                      </a:r>
                      <a:endParaRPr lang="es-ES" sz="1800" dirty="0"/>
                    </a:p>
                  </a:txBody>
                  <a:tcPr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10 Imagen" descr="Captu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763" y="0"/>
            <a:ext cx="1722437" cy="1358900"/>
          </a:xfrm>
          <a:prstGeom prst="rect">
            <a:avLst/>
          </a:prstGeom>
        </p:spPr>
      </p:pic>
      <p:sp>
        <p:nvSpPr>
          <p:cNvPr id="6" name="Paralelogramo 5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1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5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16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24296"/>
              </p:ext>
            </p:extLst>
          </p:nvPr>
        </p:nvGraphicFramePr>
        <p:xfrm>
          <a:off x="368300" y="1732344"/>
          <a:ext cx="12141200" cy="65048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700529"/>
                <a:gridCol w="2370071"/>
                <a:gridCol w="1850264"/>
                <a:gridCol w="4220336"/>
              </a:tblGrid>
              <a:tr h="102665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1" u="sng" dirty="0" smtClean="0">
                          <a:solidFill>
                            <a:srgbClr val="FFFFFF"/>
                          </a:solidFill>
                        </a:rPr>
                        <a:t>CoP</a:t>
                      </a:r>
                      <a:r>
                        <a:rPr lang="es-ES" sz="2200" b="1" dirty="0" smtClean="0">
                          <a:solidFill>
                            <a:srgbClr val="FFFFFF"/>
                          </a:solidFill>
                        </a:rPr>
                        <a:t> de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1" u="sng" dirty="0" smtClean="0">
                          <a:solidFill>
                            <a:srgbClr val="FFFFFF"/>
                          </a:solidFill>
                        </a:rPr>
                        <a:t>Marketing Educativo</a:t>
                      </a:r>
                      <a:endParaRPr lang="es-ES" sz="2200" u="sng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3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 smtClean="0">
                          <a:solidFill>
                            <a:srgbClr val="FFFFFF"/>
                          </a:solidFill>
                        </a:rPr>
                        <a:t>“</a:t>
                      </a:r>
                      <a:r>
                        <a:rPr lang="es-ES" sz="2200" b="1" i="1" dirty="0" err="1" smtClean="0">
                          <a:solidFill>
                            <a:srgbClr val="FFFFFF"/>
                          </a:solidFill>
                        </a:rPr>
                        <a:t>Marketingunea</a:t>
                      </a:r>
                      <a:r>
                        <a:rPr lang="es-ES" sz="2200" dirty="0" smtClean="0">
                          <a:solidFill>
                            <a:srgbClr val="FFFFFF"/>
                          </a:solidFill>
                        </a:rPr>
                        <a:t>”</a:t>
                      </a:r>
                      <a:endParaRPr lang="es-ES" sz="2200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200" dirty="0" smtClean="0">
                          <a:solidFill>
                            <a:srgbClr val="FFFFFF"/>
                          </a:solidFill>
                        </a:rPr>
                        <a:t>Periodo</a:t>
                      </a:r>
                      <a:r>
                        <a:rPr lang="es-ES" sz="2200" baseline="0" dirty="0" smtClean="0">
                          <a:solidFill>
                            <a:srgbClr val="FFFFFF"/>
                          </a:solidFill>
                        </a:rPr>
                        <a:t> de Actividad</a:t>
                      </a:r>
                      <a:r>
                        <a:rPr lang="es-ES" sz="2200" b="0" baseline="0" dirty="0" smtClean="0">
                          <a:solidFill>
                            <a:srgbClr val="FFFFFF"/>
                          </a:solidFill>
                        </a:rPr>
                        <a:t>: 2008-2013</a:t>
                      </a:r>
                    </a:p>
                    <a:p>
                      <a:pPr algn="l"/>
                      <a:r>
                        <a:rPr lang="es-ES" sz="2200" dirty="0" smtClean="0">
                          <a:solidFill>
                            <a:srgbClr val="FFFFFF"/>
                          </a:solidFill>
                        </a:rPr>
                        <a:t>Nivel de Madurez:</a:t>
                      </a:r>
                      <a:r>
                        <a:rPr lang="es-ES" sz="22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s-ES" sz="2200" b="0" baseline="0" dirty="0" smtClean="0">
                          <a:solidFill>
                            <a:srgbClr val="FFFFFF"/>
                          </a:solidFill>
                        </a:rPr>
                        <a:t>ALTO</a:t>
                      </a:r>
                    </a:p>
                    <a:p>
                      <a:pPr algn="l"/>
                      <a:r>
                        <a:rPr lang="es-ES" sz="2200" baseline="0" dirty="0" smtClean="0">
                          <a:solidFill>
                            <a:srgbClr val="FFFFFF"/>
                          </a:solidFill>
                        </a:rPr>
                        <a:t>Estado: </a:t>
                      </a:r>
                      <a:r>
                        <a:rPr lang="es-ES" sz="2200" b="0" baseline="0" dirty="0" smtClean="0">
                          <a:solidFill>
                            <a:srgbClr val="FFFFFF"/>
                          </a:solidFill>
                        </a:rPr>
                        <a:t>“STANDBY”, junio/2013</a:t>
                      </a:r>
                      <a:endParaRPr lang="es-ES" sz="22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3E"/>
                    </a:solidFill>
                  </a:tcPr>
                </a:tc>
              </a:tr>
              <a:tr h="2847276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7. PRODUCTOS GENERADOS (“entregables”):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Informe estudio de la gestión del marketing en los Centros de FP (2008)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 de intervención en los Centros (sensibilización en Marketing + Código de conductas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no-opcionales + formación experiencial)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Check-list para el despliegue de la gestión del marketing en los centros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Manual para la elaboración del Plan de Marketing en un centro de FP (en formato impreso y en CD / Euskera y Castellano)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Manual para crear y gestionar CoPs, describiendo en ejemplo de la CoP de Marketing Educativo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Guía de Marketing para centros de FP (a través de un proyecto MEC)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Planes de dinamización de la CoP,…</a:t>
                      </a:r>
                      <a:endParaRPr lang="es-E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58084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INDICADORES (a junio de 2013):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-Nº de Centros participantes: 55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-Nº de personas involucradas: 425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-Nº de equipos CoP generados: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-Nº de horas de formación impartidas: 136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-Nº de buenas prácticas, herramientas y conceptos compartidos: 60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-Nº de personas registradas en la plataforma: 109</a:t>
                      </a:r>
                      <a:endParaRPr lang="es-E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Nº de visitas a la plataforma: 2.765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Nº de visitantes a la plataforma: 1.531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Nº de visitas nuevas a la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plataforma: 52,69%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Nº medio de páginas visitadas en cada visita: 3,72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Duración media por vista: 5,21 minutos/visita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Nº total de descargas de documentos: 5.852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(datos recogidos de enero a junio de 2013, Google Analytics)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Nº de acciones de difusión-transferencia: 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-Grado medio de satisfacción participantes: 8,52 s/10</a:t>
                      </a:r>
                      <a:endParaRPr lang="es-E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10 Imagen" descr="Captu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763" y="0"/>
            <a:ext cx="1722437" cy="1358900"/>
          </a:xfrm>
          <a:prstGeom prst="rect">
            <a:avLst/>
          </a:prstGeom>
        </p:spPr>
      </p:pic>
      <p:sp>
        <p:nvSpPr>
          <p:cNvPr id="10" name="Paralelogramo 9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1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3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17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ptu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763" y="0"/>
            <a:ext cx="1722437" cy="1358900"/>
          </a:xfrm>
          <a:prstGeom prst="rect">
            <a:avLst/>
          </a:prstGeom>
        </p:spPr>
      </p:pic>
      <p:pic>
        <p:nvPicPr>
          <p:cNvPr id="5" name="4 Imagen" descr="Foto_Blog_Marketingune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60" y="1803592"/>
            <a:ext cx="11907873" cy="6095808"/>
          </a:xfrm>
          <a:prstGeom prst="rect">
            <a:avLst/>
          </a:prstGeom>
        </p:spPr>
      </p:pic>
      <p:sp>
        <p:nvSpPr>
          <p:cNvPr id="7" name="Paralelogramo 6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1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18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ptu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763" y="0"/>
            <a:ext cx="1722437" cy="1358900"/>
          </a:xfrm>
          <a:prstGeom prst="rect">
            <a:avLst/>
          </a:prstGeom>
        </p:spPr>
      </p:pic>
      <p:pic>
        <p:nvPicPr>
          <p:cNvPr id="6" name="5 Imagen" descr="Foto_Twitter_Marketingune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1" y="2527300"/>
            <a:ext cx="8381999" cy="5308600"/>
          </a:xfrm>
          <a:prstGeom prst="rect">
            <a:avLst/>
          </a:prstGeom>
        </p:spPr>
      </p:pic>
      <p:sp>
        <p:nvSpPr>
          <p:cNvPr id="8" name="Paralelogramo 7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1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1917700" y="1955800"/>
            <a:ext cx="1143000" cy="1143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twitter (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04" y="2265004"/>
            <a:ext cx="567096" cy="567096"/>
          </a:xfrm>
          <a:prstGeom prst="rect">
            <a:avLst/>
          </a:prstGeom>
        </p:spPr>
      </p:pic>
      <p:sp>
        <p:nvSpPr>
          <p:cNvPr id="11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19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6" y="2095445"/>
            <a:ext cx="10169524" cy="59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aptu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763" y="0"/>
            <a:ext cx="1722437" cy="1358900"/>
          </a:xfrm>
          <a:prstGeom prst="rect">
            <a:avLst/>
          </a:prstGeom>
        </p:spPr>
      </p:pic>
      <p:sp>
        <p:nvSpPr>
          <p:cNvPr id="7" name="Paralelogramo 6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1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20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0713" y="2184400"/>
            <a:ext cx="11025188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773488" y="4083050"/>
            <a:ext cx="6272212" cy="13144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901825" y="4067558"/>
            <a:ext cx="1441450" cy="93963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800" b="1" i="1" dirty="0" smtClean="0"/>
              <a:t>Plan </a:t>
            </a:r>
            <a:r>
              <a:rPr lang="es-ES" sz="1800" b="1" i="1" dirty="0"/>
              <a:t>de</a:t>
            </a:r>
          </a:p>
          <a:p>
            <a:pPr algn="ctr"/>
            <a:r>
              <a:rPr lang="es-ES" sz="1800" b="1" i="1" dirty="0"/>
              <a:t> Intervención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3125788" y="4579937"/>
            <a:ext cx="57626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18" name="17 Imagen" descr="Captu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763" y="0"/>
            <a:ext cx="1722437" cy="1358900"/>
          </a:xfrm>
          <a:prstGeom prst="rect">
            <a:avLst/>
          </a:prstGeom>
        </p:spPr>
      </p:pic>
      <p:sp>
        <p:nvSpPr>
          <p:cNvPr id="10" name="Paralelogramo 9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1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4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21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804160" y="3479860"/>
            <a:ext cx="7345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Fundamentos de las Comunidades de Práctica (</a:t>
            </a:r>
            <a:r>
              <a:rPr lang="es-E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CoPs</a:t>
            </a:r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s-E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1D4B-8A34-2F4A-9DFB-FF2BD8086AC6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aptu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763" y="0"/>
            <a:ext cx="1722437" cy="1358900"/>
          </a:xfrm>
          <a:prstGeom prst="rect">
            <a:avLst/>
          </a:prstGeom>
        </p:spPr>
      </p:pic>
      <p:sp>
        <p:nvSpPr>
          <p:cNvPr id="9" name="Paralelogramo 8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1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 flipH="1">
            <a:off x="469051" y="1617093"/>
            <a:ext cx="121130" cy="6333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2" name="CuadroTexto 11"/>
          <p:cNvSpPr txBox="1"/>
          <p:nvPr/>
        </p:nvSpPr>
        <p:spPr>
          <a:xfrm>
            <a:off x="590181" y="1542590"/>
            <a:ext cx="3680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</a:rPr>
              <a:t>Metodología utilizada</a:t>
            </a:r>
          </a:p>
          <a:p>
            <a:r>
              <a:rPr lang="es-ES_tradnl" sz="2000" dirty="0" smtClean="0">
                <a:solidFill>
                  <a:schemeClr val="accent5">
                    <a:lumMod val="75000"/>
                  </a:schemeClr>
                </a:solidFill>
              </a:rPr>
              <a:t>Esquema</a:t>
            </a:r>
            <a:endParaRPr lang="es-E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22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2" name="Imagen 1" descr="esquema_centro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70" y="1542590"/>
            <a:ext cx="10075669" cy="712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n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8575" y="2908302"/>
            <a:ext cx="30241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magen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8488" y="2908301"/>
            <a:ext cx="31686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aptu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763" y="0"/>
            <a:ext cx="1722437" cy="1358900"/>
          </a:xfrm>
          <a:prstGeom prst="rect">
            <a:avLst/>
          </a:prstGeom>
        </p:spPr>
      </p:pic>
      <p:sp>
        <p:nvSpPr>
          <p:cNvPr id="11" name="Paralelogramo 10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1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 flipH="1">
            <a:off x="469051" y="1896533"/>
            <a:ext cx="121130" cy="7704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4" name="CuadroTexto 13"/>
          <p:cNvSpPr txBox="1"/>
          <p:nvPr/>
        </p:nvSpPr>
        <p:spPr>
          <a:xfrm>
            <a:off x="590181" y="1822030"/>
            <a:ext cx="3680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</a:rPr>
              <a:t>Manual-Guía </a:t>
            </a:r>
          </a:p>
          <a:p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</a:rPr>
              <a:t>de Marketing</a:t>
            </a:r>
          </a:p>
        </p:txBody>
      </p:sp>
      <p:sp>
        <p:nvSpPr>
          <p:cNvPr id="15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23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Manual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25" y="2828925"/>
            <a:ext cx="316865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Manual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2828925"/>
            <a:ext cx="30241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aptu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763" y="0"/>
            <a:ext cx="1722437" cy="1358900"/>
          </a:xfrm>
          <a:prstGeom prst="rect">
            <a:avLst/>
          </a:prstGeom>
        </p:spPr>
      </p:pic>
      <p:sp>
        <p:nvSpPr>
          <p:cNvPr id="9" name="Paralelogramo 8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1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 flipH="1">
            <a:off x="469051" y="1896533"/>
            <a:ext cx="121130" cy="7704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4" name="CuadroTexto 13"/>
          <p:cNvSpPr txBox="1"/>
          <p:nvPr/>
        </p:nvSpPr>
        <p:spPr>
          <a:xfrm>
            <a:off x="590181" y="1822030"/>
            <a:ext cx="3680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</a:rPr>
              <a:t>Manual para crear </a:t>
            </a:r>
          </a:p>
          <a:p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</a:rPr>
              <a:t>y gestionar </a:t>
            </a:r>
            <a:r>
              <a:rPr lang="es-ES_tradnl" sz="2000" b="1" dirty="0" err="1" smtClean="0">
                <a:solidFill>
                  <a:schemeClr val="accent5">
                    <a:lumMod val="75000"/>
                  </a:schemeClr>
                </a:solidFill>
              </a:rPr>
              <a:t>CoPs</a:t>
            </a:r>
            <a:endParaRPr lang="es-ES_tradnl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24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Equipos C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37" y="2060575"/>
            <a:ext cx="8061326" cy="6267450"/>
          </a:xfrm>
          <a:prstGeom prst="rect">
            <a:avLst/>
          </a:prstGeom>
        </p:spPr>
      </p:pic>
      <p:pic>
        <p:nvPicPr>
          <p:cNvPr id="6" name="5 Imagen" descr="Captu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763" y="0"/>
            <a:ext cx="1722437" cy="1358900"/>
          </a:xfrm>
          <a:prstGeom prst="rect">
            <a:avLst/>
          </a:prstGeom>
        </p:spPr>
      </p:pic>
      <p:sp>
        <p:nvSpPr>
          <p:cNvPr id="8" name="Paralelogramo 7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1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 flipH="1">
            <a:off x="469051" y="1896533"/>
            <a:ext cx="121130" cy="7704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1" name="CuadroTexto 10"/>
          <p:cNvSpPr txBox="1"/>
          <p:nvPr/>
        </p:nvSpPr>
        <p:spPr>
          <a:xfrm>
            <a:off x="590181" y="1822030"/>
            <a:ext cx="3680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</a:rPr>
              <a:t>Equipos </a:t>
            </a:r>
            <a:r>
              <a:rPr lang="es-ES_tradnl" sz="2000" b="1" dirty="0" err="1" smtClean="0">
                <a:solidFill>
                  <a:schemeClr val="accent5">
                    <a:lumMod val="75000"/>
                  </a:schemeClr>
                </a:solidFill>
              </a:rPr>
              <a:t>Cop</a:t>
            </a:r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</a:rPr>
              <a:t>(Junio / 2013)</a:t>
            </a:r>
          </a:p>
        </p:txBody>
      </p: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25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Escalabilidad de la CoP Marketingune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163" y="2061633"/>
            <a:ext cx="9093200" cy="6521448"/>
          </a:xfrm>
          <a:prstGeom prst="rect">
            <a:avLst/>
          </a:prstGeom>
        </p:spPr>
      </p:pic>
      <p:pic>
        <p:nvPicPr>
          <p:cNvPr id="6" name="5 Imagen" descr="Captu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763" y="0"/>
            <a:ext cx="1722437" cy="1358900"/>
          </a:xfrm>
          <a:prstGeom prst="rect">
            <a:avLst/>
          </a:prstGeom>
        </p:spPr>
      </p:pic>
      <p:sp>
        <p:nvSpPr>
          <p:cNvPr id="8" name="Paralelogramo 7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1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 flipH="1">
            <a:off x="469051" y="1883833"/>
            <a:ext cx="121130" cy="7704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1" name="CuadroTexto 10"/>
          <p:cNvSpPr txBox="1"/>
          <p:nvPr/>
        </p:nvSpPr>
        <p:spPr>
          <a:xfrm>
            <a:off x="590181" y="1822030"/>
            <a:ext cx="3680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</a:rPr>
              <a:t>El proceso de </a:t>
            </a:r>
          </a:p>
          <a:p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</a:rPr>
              <a:t>desarrollo de la </a:t>
            </a:r>
            <a:r>
              <a:rPr lang="es-ES_tradnl" sz="2000" b="1" dirty="0" err="1" smtClean="0">
                <a:solidFill>
                  <a:schemeClr val="accent5">
                    <a:lumMod val="75000"/>
                  </a:schemeClr>
                </a:solidFill>
              </a:rPr>
              <a:t>CoP</a:t>
            </a:r>
            <a:endParaRPr lang="es-ES_tradnl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26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39900" y="2819460"/>
            <a:ext cx="947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Ejemplo-2</a:t>
            </a:r>
          </a:p>
          <a:p>
            <a:pPr algn="ctr"/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 de Directores/as de Centros de FP</a:t>
            </a:r>
          </a:p>
          <a:p>
            <a:pPr algn="ctr"/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s-ES" sz="4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Foro ZUBI</a:t>
            </a:r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s-E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2095500" y="5082818"/>
            <a:ext cx="8864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1D4B-8A34-2F4A-9DFB-FF2BD8086AC6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129280" y="6063902"/>
            <a:ext cx="70205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Periodo de Actividad: </a:t>
            </a:r>
            <a:r>
              <a:rPr lang="es-E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2007</a:t>
            </a:r>
            <a:r>
              <a:rPr lang="es-E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- </a:t>
            </a:r>
          </a:p>
          <a:p>
            <a:pPr algn="ctr"/>
            <a:r>
              <a:rPr lang="es-E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Nivel de Madurez: </a:t>
            </a:r>
            <a:r>
              <a:rPr lang="es-E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ALTO</a:t>
            </a:r>
          </a:p>
          <a:p>
            <a:pPr algn="ctr"/>
            <a:r>
              <a:rPr lang="es-E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Estado: </a:t>
            </a:r>
            <a:r>
              <a:rPr lang="es-E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ACTIVA</a:t>
            </a:r>
            <a:endParaRPr lang="es-E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27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9813925" y="8899525"/>
            <a:ext cx="2987675" cy="511175"/>
          </a:xfrm>
          <a:prstGeom prst="rect">
            <a:avLst/>
          </a:prstGeom>
        </p:spPr>
        <p:txBody>
          <a:bodyPr/>
          <a:lstStyle/>
          <a:p>
            <a:fld id="{8CE81D4B-8A34-2F4A-9DFB-FF2BD8086AC6}" type="slidenum">
              <a:rPr lang="es-ES" smtClean="0"/>
              <a:pPr/>
              <a:t>28</a:t>
            </a:fld>
            <a:endParaRPr lang="es-ES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05735"/>
              </p:ext>
            </p:extLst>
          </p:nvPr>
        </p:nvGraphicFramePr>
        <p:xfrm>
          <a:off x="190500" y="1630744"/>
          <a:ext cx="12458700" cy="654049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97300"/>
                <a:gridCol w="4127500"/>
                <a:gridCol w="584200"/>
                <a:gridCol w="3949700"/>
              </a:tblGrid>
              <a:tr h="12306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u="sng" dirty="0" smtClean="0"/>
                        <a:t>CoP</a:t>
                      </a:r>
                      <a:r>
                        <a:rPr lang="es-ES" sz="2200" dirty="0" smtClean="0"/>
                        <a:t> de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u="sng" dirty="0" smtClean="0"/>
                        <a:t>Directores/as de FP</a:t>
                      </a:r>
                      <a:endParaRPr lang="es-ES" sz="2200" u="sng" dirty="0"/>
                    </a:p>
                  </a:txBody>
                  <a:tcPr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 smtClean="0"/>
                        <a:t>“Foro ZUBI”</a:t>
                      </a:r>
                      <a:endParaRPr lang="es-ES" sz="2500" dirty="0"/>
                    </a:p>
                  </a:txBody>
                  <a:tcPr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200" dirty="0" smtClean="0"/>
                        <a:t>Periodo</a:t>
                      </a:r>
                      <a:r>
                        <a:rPr lang="es-ES" sz="2200" baseline="0" dirty="0" smtClean="0"/>
                        <a:t> de Actividad: </a:t>
                      </a:r>
                      <a:r>
                        <a:rPr lang="es-ES" sz="2200" b="0" baseline="0" dirty="0" smtClean="0"/>
                        <a:t>2007</a:t>
                      </a:r>
                      <a:r>
                        <a:rPr lang="es-ES" sz="2200" baseline="0" dirty="0" smtClean="0"/>
                        <a:t> </a:t>
                      </a:r>
                    </a:p>
                    <a:p>
                      <a:pPr algn="l"/>
                      <a:r>
                        <a:rPr lang="es-ES" sz="2200" dirty="0" smtClean="0"/>
                        <a:t>Nivel de Madurez:</a:t>
                      </a:r>
                      <a:r>
                        <a:rPr lang="es-ES" sz="2200" baseline="0" dirty="0" smtClean="0"/>
                        <a:t> </a:t>
                      </a:r>
                      <a:r>
                        <a:rPr lang="es-ES" sz="2200" b="0" baseline="0" dirty="0" smtClean="0"/>
                        <a:t>ALTO</a:t>
                      </a:r>
                    </a:p>
                    <a:p>
                      <a:pPr algn="l"/>
                      <a:r>
                        <a:rPr lang="es-ES" sz="2200" baseline="0" dirty="0" smtClean="0"/>
                        <a:t>Estado: </a:t>
                      </a:r>
                      <a:r>
                        <a:rPr lang="es-ES" sz="2200" b="0" baseline="0" dirty="0" smtClean="0"/>
                        <a:t>ACTIVA</a:t>
                      </a:r>
                      <a:endParaRPr lang="es-ES" sz="22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5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1. OBJETIVO: </a:t>
                      </a:r>
                      <a:r>
                        <a:rPr lang="es-ES" sz="1800" kern="1200" dirty="0" smtClean="0"/>
                        <a:t>comunidad referente en la generación de ideas e iniciativas innovadoras que apoyen el desempeño de la función del Director/a de FP</a:t>
                      </a:r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/>
                        <a:t>2. PRÁCTICA: </a:t>
                      </a:r>
                      <a:r>
                        <a:rPr lang="es-ES" sz="1800" kern="1200" dirty="0" smtClean="0"/>
                        <a:t>el FORO ZUBI tiene por misión ser un espacio de encuentro entre los directores/as de F.P. para aprender, compartir buenas prácticas e impulsar y potenciar el </a:t>
                      </a:r>
                      <a:r>
                        <a:rPr lang="es-ES" sz="1800" u="sng" kern="1200" dirty="0" smtClean="0"/>
                        <a:t>desarrollo personal y profesional </a:t>
                      </a:r>
                      <a:r>
                        <a:rPr lang="es-ES" sz="1800" kern="1200" dirty="0" smtClean="0"/>
                        <a:t>de sus miembros, promoviendo la participación, la reflexión, la creatividad y el contacto con experiencias y realidades distintas a las del Sistema de FP del País Vasco</a:t>
                      </a:r>
                      <a:endParaRPr lang="es-E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/>
                        <a:t>3. ENTORNO: </a:t>
                      </a:r>
                      <a:r>
                        <a:rPr lang="es-ES" sz="1800" kern="1200" dirty="0" smtClean="0"/>
                        <a:t>centros de FP, tanto de la red pública, como de la red privada-concertada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664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/>
                        <a:t>4. PARTICIPANTES: </a:t>
                      </a:r>
                      <a:r>
                        <a:rPr lang="es-ES" sz="1800" kern="1200" dirty="0" smtClean="0"/>
                        <a:t>Directores/as</a:t>
                      </a:r>
                      <a:r>
                        <a:rPr lang="es-ES" sz="1800" kern="1200" baseline="0" dirty="0" smtClean="0"/>
                        <a:t> de centros de FP</a:t>
                      </a:r>
                      <a:endParaRPr lang="es-ES" sz="1800" kern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/>
                        <a:t>5. ACTIVIDADES:</a:t>
                      </a:r>
                    </a:p>
                    <a:p>
                      <a:pPr lvl="0"/>
                      <a:r>
                        <a:rPr lang="es-ES" sz="1800" kern="1200" dirty="0" smtClean="0"/>
                        <a:t>Talleres</a:t>
                      </a:r>
                    </a:p>
                    <a:p>
                      <a:pPr lvl="0"/>
                      <a:r>
                        <a:rPr lang="es-ES" sz="1800" kern="1200" dirty="0" smtClean="0"/>
                        <a:t>Visitas a empresas</a:t>
                      </a:r>
                    </a:p>
                    <a:p>
                      <a:pPr lvl="0"/>
                      <a:r>
                        <a:rPr lang="es-ES" sz="1800" kern="1200" dirty="0" smtClean="0"/>
                        <a:t>Presentaciones de buenas prácticas</a:t>
                      </a:r>
                    </a:p>
                    <a:p>
                      <a:pPr lvl="0"/>
                      <a:r>
                        <a:rPr lang="es-ES" sz="1800" kern="1200" dirty="0" smtClean="0"/>
                        <a:t>Debates y ponencias</a:t>
                      </a:r>
                      <a:endParaRPr lang="es-E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/>
                      <a:r>
                        <a:rPr lang="es-ES" sz="1800" kern="1200" dirty="0" smtClean="0"/>
                        <a:t>Actividades</a:t>
                      </a:r>
                      <a:r>
                        <a:rPr lang="es-ES" sz="1800" kern="1200" baseline="0" dirty="0" smtClean="0"/>
                        <a:t> lúdicas</a:t>
                      </a:r>
                      <a:endParaRPr lang="es-ES" sz="1800" kern="1200" dirty="0" smtClean="0"/>
                    </a:p>
                    <a:p>
                      <a:pPr lvl="0"/>
                      <a:r>
                        <a:rPr lang="es-ES" sz="1800" kern="1200" dirty="0" smtClean="0"/>
                        <a:t>Actividades de outdoor training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Planes de acogida a</a:t>
                      </a:r>
                      <a:r>
                        <a:rPr lang="es-ES" sz="1800" kern="1200" baseline="0" dirty="0" smtClean="0"/>
                        <a:t> las nuevas direcciones</a:t>
                      </a:r>
                      <a:endParaRPr lang="es-ES" sz="1800" kern="1200" dirty="0" smtClean="0"/>
                    </a:p>
                    <a:p>
                      <a:pPr lvl="0"/>
                      <a:r>
                        <a:rPr lang="es-ES" sz="1800" kern="1200" dirty="0" smtClean="0"/>
                        <a:t>Actividades de difusión de la experiencia</a:t>
                      </a:r>
                      <a:endParaRPr lang="es-E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83043">
                <a:tc gridSpan="4">
                  <a:txBody>
                    <a:bodyPr/>
                    <a:lstStyle/>
                    <a:p>
                      <a:r>
                        <a:rPr lang="es-ES" sz="1800" b="1" kern="1200" dirty="0" smtClean="0"/>
                        <a:t>6. HERRAMIENTAS “ON-LINE”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800" dirty="0" smtClean="0"/>
                        <a:t>Blog</a:t>
                      </a:r>
                      <a:r>
                        <a:rPr lang="es-ES" sz="1800" baseline="0" dirty="0" smtClean="0"/>
                        <a:t> en </a:t>
                      </a:r>
                      <a:r>
                        <a:rPr lang="es-ES" sz="1800" baseline="0" dirty="0" err="1" smtClean="0"/>
                        <a:t>Blogger</a:t>
                      </a:r>
                      <a:r>
                        <a:rPr lang="es-ES" sz="1800" baseline="0" dirty="0" smtClean="0"/>
                        <a:t>: </a:t>
                      </a:r>
                      <a:r>
                        <a:rPr lang="es-ES" sz="1800" kern="1200" baseline="0" dirty="0" smtClean="0"/>
                        <a:t>www.forozubi.net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800" baseline="0" dirty="0" smtClean="0"/>
                        <a:t>Comunidad de Google +</a:t>
                      </a:r>
                      <a:endParaRPr lang="es-E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 descr="Logo_ForoZu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200" y="114300"/>
            <a:ext cx="1397000" cy="1244600"/>
          </a:xfrm>
          <a:prstGeom prst="rect">
            <a:avLst/>
          </a:prstGeom>
        </p:spPr>
      </p:pic>
      <p:sp>
        <p:nvSpPr>
          <p:cNvPr id="7" name="Paralelogramo 6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2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3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28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9813925" y="8899525"/>
            <a:ext cx="2987675" cy="511175"/>
          </a:xfrm>
          <a:prstGeom prst="rect">
            <a:avLst/>
          </a:prstGeom>
        </p:spPr>
        <p:txBody>
          <a:bodyPr/>
          <a:lstStyle/>
          <a:p>
            <a:fld id="{8CE81D4B-8A34-2F4A-9DFB-FF2BD8086AC6}" type="slidenum">
              <a:rPr lang="es-ES" smtClean="0"/>
              <a:pPr/>
              <a:t>29</a:t>
            </a:fld>
            <a:endParaRPr lang="es-ES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68397"/>
              </p:ext>
            </p:extLst>
          </p:nvPr>
        </p:nvGraphicFramePr>
        <p:xfrm>
          <a:off x="425450" y="2032000"/>
          <a:ext cx="11880850" cy="56593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97300"/>
                <a:gridCol w="2432050"/>
                <a:gridCol w="1898650"/>
                <a:gridCol w="3752850"/>
              </a:tblGrid>
              <a:tr h="114970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u="sng" dirty="0" smtClean="0"/>
                        <a:t>CoP</a:t>
                      </a:r>
                      <a:r>
                        <a:rPr lang="es-ES" sz="2200" dirty="0" smtClean="0"/>
                        <a:t> de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u="sng" dirty="0" smtClean="0"/>
                        <a:t>Directores/as de FP</a:t>
                      </a:r>
                      <a:endParaRPr lang="es-ES" sz="2200" u="sng" dirty="0"/>
                    </a:p>
                  </a:txBody>
                  <a:tcPr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“Foro ZUBI”</a:t>
                      </a:r>
                      <a:endParaRPr lang="es-E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200" dirty="0" smtClean="0"/>
                        <a:t>Periodo</a:t>
                      </a:r>
                      <a:r>
                        <a:rPr lang="es-ES" sz="2200" baseline="0" dirty="0" smtClean="0"/>
                        <a:t> de Actividad: </a:t>
                      </a:r>
                      <a:r>
                        <a:rPr lang="es-ES" sz="2200" b="0" baseline="0" dirty="0" smtClean="0"/>
                        <a:t>2007</a:t>
                      </a:r>
                      <a:r>
                        <a:rPr lang="es-ES" sz="2200" baseline="0" dirty="0" smtClean="0"/>
                        <a:t> </a:t>
                      </a:r>
                    </a:p>
                    <a:p>
                      <a:pPr algn="l"/>
                      <a:r>
                        <a:rPr lang="es-ES" sz="2200" dirty="0" smtClean="0"/>
                        <a:t>Nivel de Madurez:</a:t>
                      </a:r>
                      <a:r>
                        <a:rPr lang="es-ES" sz="2200" baseline="0" dirty="0" smtClean="0"/>
                        <a:t> </a:t>
                      </a:r>
                      <a:r>
                        <a:rPr lang="es-ES" sz="2200" b="0" baseline="0" dirty="0" smtClean="0"/>
                        <a:t>ALTO</a:t>
                      </a:r>
                    </a:p>
                    <a:p>
                      <a:pPr algn="l"/>
                      <a:r>
                        <a:rPr lang="es-ES" sz="2200" baseline="0" dirty="0" smtClean="0"/>
                        <a:t>Estado: </a:t>
                      </a:r>
                      <a:r>
                        <a:rPr lang="es-ES" sz="2200" b="0" baseline="0" dirty="0" smtClean="0"/>
                        <a:t>ACTIVA</a:t>
                      </a:r>
                      <a:endParaRPr lang="es-ES" sz="22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695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7. PRODUCTOS GENERADOS (“entregables”):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baseline="0" dirty="0" smtClean="0"/>
                        <a:t>-Agenda del Director/a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kern="1200" baseline="0" dirty="0" smtClean="0"/>
                        <a:t>Servicio de Apoyo al Director/a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kern="1200" baseline="0" dirty="0" smtClean="0"/>
                        <a:t>Reconocimiento a la Dirección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kern="1200" baseline="0" dirty="0" smtClean="0"/>
                        <a:t>Misión, Visión, Valores y Código de Conducta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kern="1200" baseline="0" dirty="0" smtClean="0"/>
                        <a:t>Planes de dinamización de la CoP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kern="1200" baseline="0" dirty="0" smtClean="0"/>
                        <a:t>-…</a:t>
                      </a:r>
                      <a:endParaRPr lang="es-E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7791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/>
                        <a:t>8. INDICADORES (a junio de 2016):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-Nº de Centros / Directores/as participantes: 58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-Nº de equipos</a:t>
                      </a:r>
                      <a:r>
                        <a:rPr lang="es-ES" sz="1800" kern="1200" baseline="0" dirty="0" smtClean="0"/>
                        <a:t> </a:t>
                      </a:r>
                      <a:r>
                        <a:rPr lang="es-ES" sz="1800" kern="1200" dirty="0" smtClean="0"/>
                        <a:t>CoP generados: 7 (4</a:t>
                      </a:r>
                      <a:r>
                        <a:rPr lang="es-ES" sz="1800" kern="1200" baseline="0" dirty="0" smtClean="0"/>
                        <a:t> en funcionamiento)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baseline="0" dirty="0" smtClean="0"/>
                        <a:t>-Nº de horas de formación impartidas: 72 (aprox.)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baseline="0" dirty="0" smtClean="0"/>
                        <a:t>-Nº de buenas prácticas, herramientas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baseline="0" dirty="0" smtClean="0"/>
                        <a:t> y conceptos compartidos: 10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baseline="0" dirty="0" smtClean="0"/>
                        <a:t>-Nº de personas registradas en el blog: 58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baseline="0" dirty="0" smtClean="0"/>
                        <a:t>-Nº de personas participantes en la comunidad de Google+: 31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baseline="0" dirty="0" smtClean="0"/>
                        <a:t>-Nº de acciones de difusión-transferencia: 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baseline="0" dirty="0" smtClean="0"/>
                        <a:t>-Grado medio de satisfacción participantes: Alto</a:t>
                      </a:r>
                      <a:endParaRPr lang="es-E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 descr="Logo_ForoZu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200" y="114300"/>
            <a:ext cx="1397000" cy="1244600"/>
          </a:xfrm>
          <a:prstGeom prst="rect">
            <a:avLst/>
          </a:prstGeom>
        </p:spPr>
      </p:pic>
      <p:sp>
        <p:nvSpPr>
          <p:cNvPr id="13" name="Paralelogramo 12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2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5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29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9813925" y="8899525"/>
            <a:ext cx="2987675" cy="511175"/>
          </a:xfrm>
          <a:prstGeom prst="rect">
            <a:avLst/>
          </a:prstGeom>
        </p:spPr>
        <p:txBody>
          <a:bodyPr/>
          <a:lstStyle/>
          <a:p>
            <a:fld id="{8CE81D4B-8A34-2F4A-9DFB-FF2BD8086AC6}" type="slidenum">
              <a:rPr lang="es-ES" smtClean="0"/>
              <a:pPr/>
              <a:t>30</a:t>
            </a:fld>
            <a:endParaRPr lang="es-ES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68397"/>
              </p:ext>
            </p:extLst>
          </p:nvPr>
        </p:nvGraphicFramePr>
        <p:xfrm>
          <a:off x="425450" y="2032000"/>
          <a:ext cx="11880850" cy="652446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97300"/>
                <a:gridCol w="4330700"/>
                <a:gridCol w="3752850"/>
              </a:tblGrid>
              <a:tr h="11080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u="sng" dirty="0" smtClean="0"/>
                        <a:t>CoP</a:t>
                      </a:r>
                      <a:r>
                        <a:rPr lang="es-ES" sz="2200" dirty="0" smtClean="0"/>
                        <a:t> de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u="sng" dirty="0" smtClean="0"/>
                        <a:t>Directores/as de FP</a:t>
                      </a:r>
                      <a:endParaRPr lang="es-ES" sz="2200" u="sng" dirty="0"/>
                    </a:p>
                  </a:txBody>
                  <a:tcPr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“Foro ZUBI”</a:t>
                      </a:r>
                      <a:endParaRPr lang="es-ES" sz="2400" dirty="0"/>
                    </a:p>
                  </a:txBody>
                  <a:tcPr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200" dirty="0" smtClean="0"/>
                        <a:t>Periodo</a:t>
                      </a:r>
                      <a:r>
                        <a:rPr lang="es-ES" sz="2200" baseline="0" dirty="0" smtClean="0"/>
                        <a:t> de Actividad: </a:t>
                      </a:r>
                      <a:r>
                        <a:rPr lang="es-ES" sz="2200" b="0" baseline="0" dirty="0" smtClean="0"/>
                        <a:t>2007</a:t>
                      </a:r>
                      <a:r>
                        <a:rPr lang="es-ES" sz="2200" baseline="0" dirty="0" smtClean="0"/>
                        <a:t> </a:t>
                      </a:r>
                    </a:p>
                    <a:p>
                      <a:pPr algn="l"/>
                      <a:r>
                        <a:rPr lang="es-ES" sz="2200" dirty="0" smtClean="0"/>
                        <a:t>Nivel de Madurez:</a:t>
                      </a:r>
                      <a:r>
                        <a:rPr lang="es-ES" sz="2200" baseline="0" dirty="0" smtClean="0"/>
                        <a:t> </a:t>
                      </a:r>
                      <a:r>
                        <a:rPr lang="es-ES" sz="2200" b="0" baseline="0" dirty="0" smtClean="0"/>
                        <a:t>ALTO</a:t>
                      </a:r>
                    </a:p>
                    <a:p>
                      <a:pPr algn="l"/>
                      <a:r>
                        <a:rPr lang="es-ES" sz="2200" baseline="0" dirty="0" smtClean="0"/>
                        <a:t>Estado: </a:t>
                      </a:r>
                      <a:r>
                        <a:rPr lang="es-ES" sz="2200" b="0" baseline="0" dirty="0" smtClean="0"/>
                        <a:t>ACTIVA</a:t>
                      </a:r>
                      <a:endParaRPr lang="es-ES" sz="22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099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9. EQUIPOS CoP en</a:t>
                      </a:r>
                      <a:r>
                        <a:rPr lang="es-ES" sz="1800" b="1" baseline="0" dirty="0" smtClean="0"/>
                        <a:t> funcionamiento en la actualidad</a:t>
                      </a:r>
                      <a:r>
                        <a:rPr lang="es-ES" sz="1800" b="1" dirty="0" smtClean="0"/>
                        <a:t>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lang="es-ES" sz="1800" b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EQUIPO TRACTOR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compuesto por 4 personas, tiene como objetivo agilizar la toma de decisiones y dar operatividad a las acciones y proyectos desarrollados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s-ES" sz="1800" b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EQUIPO DE FINANCIACIÓN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compuesto por 5 personas, tiene como objetivo buscar y organizar las vías de financiación para dar sostenibilidad económica al Foro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EQUIPO DE COMUNICACIÓN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compuesto por 4 personas, tiene como objetivos favorecer la comunicación interna del Foro, poniendo en conocimiento de toda la comunidad la información relevante, así como recoger la información generada en las sesiones y formaciones, para su divulgación en abierto para la sociedad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4) </a:t>
                      </a:r>
                      <a:r>
                        <a:rPr lang="es-ES" sz="1800" b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EQUIPO DE FORMACIÓN</a:t>
                      </a: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compuesto por 4 personas, tiene como objetivo dar forma y continuidad al plan formativo específico para los directores y directoras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0264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/>
                        <a:t>10. DINAMIZACIÓN DEL FORO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Dinamizar los equipos CoP generados, y garantizar la coherencia con las estrategia general de Foro.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 descr="Logo_ForoZu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200" y="114300"/>
            <a:ext cx="1397000" cy="1244600"/>
          </a:xfrm>
          <a:prstGeom prst="rect">
            <a:avLst/>
          </a:prstGeom>
        </p:spPr>
      </p:pic>
      <p:sp>
        <p:nvSpPr>
          <p:cNvPr id="13" name="Paralelogramo 12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2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5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30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9813925" y="8899525"/>
            <a:ext cx="2987675" cy="511175"/>
          </a:xfrm>
          <a:prstGeom prst="rect">
            <a:avLst/>
          </a:prstGeom>
        </p:spPr>
        <p:txBody>
          <a:bodyPr/>
          <a:lstStyle/>
          <a:p>
            <a:fld id="{8CE81D4B-8A34-2F4A-9DFB-FF2BD8086AC6}" type="slidenum">
              <a:rPr lang="es-ES" smtClean="0"/>
              <a:pPr/>
              <a:t>31</a:t>
            </a:fld>
            <a:endParaRPr lang="es-ES"/>
          </a:p>
        </p:txBody>
      </p:sp>
      <p:pic>
        <p:nvPicPr>
          <p:cNvPr id="6" name="5 Imagen" descr="Logo_ForoZu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200" y="114300"/>
            <a:ext cx="1397000" cy="1244600"/>
          </a:xfrm>
          <a:prstGeom prst="rect">
            <a:avLst/>
          </a:prstGeom>
        </p:spPr>
      </p:pic>
      <p:pic>
        <p:nvPicPr>
          <p:cNvPr id="10" name="9 Imagen" descr="Esquema_ForoZub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60" y="1748332"/>
            <a:ext cx="11609219" cy="6608268"/>
          </a:xfrm>
          <a:prstGeom prst="rect">
            <a:avLst/>
          </a:prstGeom>
        </p:spPr>
      </p:pic>
      <p:sp>
        <p:nvSpPr>
          <p:cNvPr id="7" name="Paralelogramo 6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2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3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31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77800" y="0"/>
            <a:ext cx="12979400" cy="834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/>
          <p:cNvSpPr/>
          <p:nvPr/>
        </p:nvSpPr>
        <p:spPr>
          <a:xfrm>
            <a:off x="2951851" y="774700"/>
            <a:ext cx="7213600" cy="7061200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50AD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5" name="24 Diagrama"/>
          <p:cNvGraphicFramePr/>
          <p:nvPr>
            <p:extLst>
              <p:ext uri="{D42A27DB-BD31-4B8C-83A1-F6EECF244321}">
                <p14:modId xmlns:p14="http://schemas.microsoft.com/office/powerpoint/2010/main" val="2363285894"/>
              </p:ext>
            </p:extLst>
          </p:nvPr>
        </p:nvGraphicFramePr>
        <p:xfrm>
          <a:off x="1133674" y="1003300"/>
          <a:ext cx="10679119" cy="613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567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9813925" y="8899525"/>
            <a:ext cx="2987675" cy="511175"/>
          </a:xfrm>
          <a:prstGeom prst="rect">
            <a:avLst/>
          </a:prstGeom>
        </p:spPr>
        <p:txBody>
          <a:bodyPr/>
          <a:lstStyle/>
          <a:p>
            <a:fld id="{8CE81D4B-8A34-2F4A-9DFB-FF2BD8086AC6}" type="slidenum">
              <a:rPr lang="es-ES" smtClean="0"/>
              <a:pPr/>
              <a:t>32</a:t>
            </a:fld>
            <a:endParaRPr lang="es-ES"/>
          </a:p>
        </p:txBody>
      </p:sp>
      <p:pic>
        <p:nvPicPr>
          <p:cNvPr id="6" name="5 Imagen" descr="Logo_ForoZu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200" y="114300"/>
            <a:ext cx="1397000" cy="1244600"/>
          </a:xfrm>
          <a:prstGeom prst="rect">
            <a:avLst/>
          </a:prstGeom>
        </p:spPr>
      </p:pic>
      <p:pic>
        <p:nvPicPr>
          <p:cNvPr id="7" name="6 Imagen" descr="Foto_Blog_Foro ZUBI.PNG"/>
          <p:cNvPicPr>
            <a:picLocks noChangeAspect="1"/>
          </p:cNvPicPr>
          <p:nvPr/>
        </p:nvPicPr>
        <p:blipFill rotWithShape="1">
          <a:blip r:embed="rId3"/>
          <a:srcRect l="2371" t="2648" r="2483"/>
          <a:stretch/>
        </p:blipFill>
        <p:spPr>
          <a:xfrm>
            <a:off x="927099" y="2032000"/>
            <a:ext cx="10706101" cy="5723719"/>
          </a:xfrm>
          <a:prstGeom prst="rect">
            <a:avLst/>
          </a:prstGeom>
        </p:spPr>
      </p:pic>
      <p:sp>
        <p:nvSpPr>
          <p:cNvPr id="8" name="Paralelogramo 7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2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1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32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9813925" y="8899525"/>
            <a:ext cx="2987675" cy="511175"/>
          </a:xfrm>
          <a:prstGeom prst="rect">
            <a:avLst/>
          </a:prstGeom>
        </p:spPr>
        <p:txBody>
          <a:bodyPr/>
          <a:lstStyle/>
          <a:p>
            <a:fld id="{8CE81D4B-8A34-2F4A-9DFB-FF2BD8086AC6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6" name="5 Imagen" descr="Logo_ForoZu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200" y="114300"/>
            <a:ext cx="1397000" cy="1244600"/>
          </a:xfrm>
          <a:prstGeom prst="rect">
            <a:avLst/>
          </a:prstGeom>
        </p:spPr>
      </p:pic>
      <p:pic>
        <p:nvPicPr>
          <p:cNvPr id="7" name="6 Imagen" descr="Foto_Comunidad Google+_ForoZUB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61" y="2273300"/>
            <a:ext cx="10833100" cy="5321300"/>
          </a:xfrm>
          <a:prstGeom prst="rect">
            <a:avLst/>
          </a:prstGeom>
        </p:spPr>
      </p:pic>
      <p:sp>
        <p:nvSpPr>
          <p:cNvPr id="8" name="Paralelogramo 7"/>
          <p:cNvSpPr/>
          <p:nvPr/>
        </p:nvSpPr>
        <p:spPr>
          <a:xfrm>
            <a:off x="-1645919" y="-6637"/>
            <a:ext cx="7526019" cy="1175038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836561" y="264656"/>
            <a:ext cx="47514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Ejemplo 2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11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33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889760" y="2641321"/>
            <a:ext cx="9883140" cy="308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Ejemplo-3</a:t>
            </a:r>
          </a:p>
          <a:p>
            <a:pPr algn="ctr"/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 para el Desarrollo de la Capacidad Innovadora en los Centros de FP</a:t>
            </a:r>
          </a:p>
          <a:p>
            <a:pPr algn="ctr"/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s-ES" sz="4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Rutinas de Innovación</a:t>
            </a:r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s-E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3373120" y="5707600"/>
            <a:ext cx="68656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1D4B-8A34-2F4A-9DFB-FF2BD8086AC6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492500" y="6273105"/>
            <a:ext cx="64008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Periodo de Actividad: </a:t>
            </a: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2013</a:t>
            </a: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- </a:t>
            </a:r>
          </a:p>
          <a:p>
            <a:pPr algn="ctr"/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Nivel de Madurez: </a:t>
            </a: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MEDIO</a:t>
            </a:r>
          </a:p>
          <a:p>
            <a:pPr algn="ctr"/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Estado: </a:t>
            </a:r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ACTIVA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34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ogramo 4"/>
          <p:cNvSpPr/>
          <p:nvPr/>
        </p:nvSpPr>
        <p:spPr>
          <a:xfrm>
            <a:off x="-1645919" y="-32038"/>
            <a:ext cx="590295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65061" y="202178"/>
            <a:ext cx="29251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Rutina </a:t>
            </a:r>
            <a:r>
              <a:rPr lang="es-ES" sz="3500" b="1" dirty="0">
                <a:solidFill>
                  <a:schemeClr val="bg1"/>
                </a:solidFill>
              </a:rPr>
              <a:t>de </a:t>
            </a:r>
            <a:endParaRPr lang="es-ES" sz="3500" b="1" dirty="0" smtClean="0">
              <a:solidFill>
                <a:schemeClr val="bg1"/>
              </a:solidFill>
            </a:endParaRPr>
          </a:p>
          <a:p>
            <a:r>
              <a:rPr lang="es-ES" sz="3500" b="1" dirty="0" smtClean="0">
                <a:solidFill>
                  <a:schemeClr val="bg1"/>
                </a:solidFill>
              </a:rPr>
              <a:t>Innovación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14800" y="171102"/>
            <a:ext cx="477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Rutinas de Innovación se desarrollan a través de Comunidades de Práctica (CoP). Una CoP congrega, de forma voluntaria, a un grupo de personas, con perfiles y visiones multidisciplinares, con un doble objetivo: desarrollar esas prácticas para la organización y mejorarlas al mismo tiempo. Las prácticas a las que nos referimos son: 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Observación, Gestión del Portafolio de Iniciativas  y Explotación del conocimiento generado</a:t>
            </a:r>
            <a:r>
              <a:rPr lang="es-E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24960" y="1483320"/>
            <a:ext cx="4653280" cy="60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123679" y="251066"/>
            <a:ext cx="3458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smtClean="0">
                <a:solidFill>
                  <a:srgbClr val="31859C"/>
                </a:solidFill>
              </a:rPr>
              <a:t>“Las </a:t>
            </a:r>
            <a:r>
              <a:rPr lang="es-ES" sz="1600" b="1" dirty="0">
                <a:solidFill>
                  <a:srgbClr val="31859C"/>
                </a:solidFill>
              </a:rPr>
              <a:t>Rutinas de Innovación deben ser observables, se ejecutan por inercia, de manera rutinaria, convirtiéndose en un verdadero hábito organizacional</a:t>
            </a:r>
            <a:r>
              <a:rPr lang="es-ES" sz="1600" b="1" dirty="0" smtClean="0">
                <a:solidFill>
                  <a:srgbClr val="31859C"/>
                </a:solidFill>
              </a:rPr>
              <a:t>.”</a:t>
            </a:r>
            <a:endParaRPr lang="es-ES" sz="1600" b="1" dirty="0">
              <a:solidFill>
                <a:srgbClr val="31859C"/>
              </a:solidFill>
            </a:endParaRPr>
          </a:p>
        </p:txBody>
      </p:sp>
      <p:pic>
        <p:nvPicPr>
          <p:cNvPr id="9" name="Imagen 8" descr="RUTIN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1564471"/>
            <a:ext cx="12801600" cy="779365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436563" y="9001125"/>
            <a:ext cx="744537" cy="511175"/>
          </a:xfrm>
          <a:prstGeom prst="rect">
            <a:avLst/>
          </a:prstGeom>
        </p:spPr>
        <p:txBody>
          <a:bodyPr/>
          <a:lstStyle/>
          <a:p>
            <a:fld id="{8016B841-B110-6E4E-989B-FE79C1C92C0D}" type="slidenum">
              <a:rPr lang="es-ES" smtClean="0">
                <a:solidFill>
                  <a:srgbClr val="FFFFFF"/>
                </a:solidFill>
              </a:rPr>
              <a:pPr/>
              <a:t>35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/>
        </p:nvSpPr>
        <p:spPr>
          <a:xfrm>
            <a:off x="2357121" y="-32038"/>
            <a:ext cx="11795759" cy="1372136"/>
          </a:xfrm>
          <a:prstGeom prst="parallelogram">
            <a:avLst>
              <a:gd name="adj" fmla="val 100725"/>
            </a:avLst>
          </a:prstGeom>
          <a:solidFill>
            <a:srgbClr val="7F7F7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Paralelogramo 4"/>
          <p:cNvSpPr/>
          <p:nvPr/>
        </p:nvSpPr>
        <p:spPr>
          <a:xfrm>
            <a:off x="-1645919" y="-32038"/>
            <a:ext cx="778255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722261" y="202178"/>
            <a:ext cx="45304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Rutina </a:t>
            </a:r>
            <a:r>
              <a:rPr lang="es-ES" sz="3500" b="1" dirty="0">
                <a:solidFill>
                  <a:schemeClr val="bg1"/>
                </a:solidFill>
              </a:rPr>
              <a:t>de </a:t>
            </a:r>
            <a:endParaRPr lang="es-ES" sz="3500" b="1" dirty="0" smtClean="0">
              <a:solidFill>
                <a:schemeClr val="bg1"/>
              </a:solidFill>
            </a:endParaRPr>
          </a:p>
          <a:p>
            <a:r>
              <a:rPr lang="es-ES" sz="4200" b="1" dirty="0" smtClean="0">
                <a:solidFill>
                  <a:schemeClr val="bg1"/>
                </a:solidFill>
              </a:rPr>
              <a:t>Observación</a:t>
            </a:r>
            <a:endParaRPr lang="es-ES" sz="42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53760" y="404782"/>
            <a:ext cx="6187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FFFFFF"/>
                </a:solidFill>
              </a:rPr>
              <a:t>En la </a:t>
            </a:r>
            <a:r>
              <a:rPr lang="es-ES" sz="1400" b="1" dirty="0">
                <a:solidFill>
                  <a:srgbClr val="FFFFFF"/>
                </a:solidFill>
              </a:rPr>
              <a:t>Rutina de Observación </a:t>
            </a:r>
            <a:r>
              <a:rPr lang="es-ES" sz="1400" dirty="0">
                <a:solidFill>
                  <a:srgbClr val="FFFFFF"/>
                </a:solidFill>
              </a:rPr>
              <a:t>se captan las señales relevantes del entorno, se comparten y se dialoga sobre ellas, </a:t>
            </a:r>
            <a:r>
              <a:rPr lang="es-ES" sz="1400" b="1" dirty="0">
                <a:solidFill>
                  <a:srgbClr val="FFFFFF"/>
                </a:solidFill>
              </a:rPr>
              <a:t>construyendo iniciativas </a:t>
            </a:r>
            <a:r>
              <a:rPr lang="es-ES" sz="1400" dirty="0">
                <a:solidFill>
                  <a:srgbClr val="FFFFFF"/>
                </a:solidFill>
              </a:rPr>
              <a:t>que entrarán a formar parte del portafolio de iniciativas. 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440267" y="1836736"/>
            <a:ext cx="11247807" cy="6227764"/>
            <a:chOff x="440267" y="1836736"/>
            <a:chExt cx="11247807" cy="6227764"/>
          </a:xfrm>
        </p:grpSpPr>
        <p:pic>
          <p:nvPicPr>
            <p:cNvPr id="6" name="Imagen 5" descr="sistema_completo-1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7" y="1836736"/>
              <a:ext cx="11247807" cy="6227764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2692399" y="3048003"/>
              <a:ext cx="138853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CAMBIO</a:t>
              </a:r>
              <a:endParaRPr lang="es-ES" b="1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773225" y="2809476"/>
              <a:ext cx="1150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/>
                <a:t>Mercados </a:t>
              </a:r>
              <a:endParaRPr lang="es-ES" sz="1800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8489032" y="3114824"/>
              <a:ext cx="1150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800" dirty="0"/>
                <a:t>Clientes</a:t>
              </a:r>
              <a:endParaRPr lang="es-ES" sz="1800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7408912" y="3288432"/>
              <a:ext cx="1366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800" dirty="0" smtClean="0"/>
                <a:t>Tecnologías</a:t>
              </a:r>
              <a:endParaRPr lang="es-ES" sz="1800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7074520" y="3648472"/>
              <a:ext cx="317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800" dirty="0"/>
                <a:t>Cambios sociales y económicos</a:t>
              </a:r>
              <a:endParaRPr lang="es-ES" sz="1800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8056984" y="4017020"/>
              <a:ext cx="1366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800" dirty="0" smtClean="0"/>
                <a:t>Normativas</a:t>
              </a:r>
              <a:endParaRPr lang="es-ES" sz="18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9461872" y="4582249"/>
              <a:ext cx="136678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dirty="0"/>
                <a:t>Estrategas del cambio</a:t>
              </a:r>
              <a:endParaRPr lang="es-ES" sz="1600" b="1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120880" y="5301208"/>
              <a:ext cx="1366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800" b="1" dirty="0"/>
                <a:t>Enfoque Operativo</a:t>
              </a:r>
              <a:endParaRPr lang="es-ES" sz="1800" b="1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981652" y="5982940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000" b="1" dirty="0">
                  <a:solidFill>
                    <a:schemeClr val="accent5">
                      <a:lumMod val="75000"/>
                    </a:schemeClr>
                  </a:solidFill>
                </a:rPr>
                <a:t>Difusión Toma de decisiones</a:t>
              </a:r>
              <a:endParaRPr lang="es-ES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730876" y="6081395"/>
              <a:ext cx="1250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000" b="1" dirty="0">
                  <a:solidFill>
                    <a:schemeClr val="accent5">
                      <a:lumMod val="75000"/>
                    </a:schemeClr>
                  </a:solidFill>
                </a:rPr>
                <a:t>Búsqueda Captura</a:t>
              </a:r>
              <a:endParaRPr lang="es-ES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414168" y="5224264"/>
              <a:ext cx="1250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000" b="1" dirty="0">
                  <a:solidFill>
                    <a:schemeClr val="accent5">
                      <a:lumMod val="75000"/>
                    </a:schemeClr>
                  </a:solidFill>
                </a:rPr>
                <a:t>Filtrado Análisis</a:t>
              </a:r>
              <a:endParaRPr lang="es-ES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652464" y="5376664"/>
              <a:ext cx="1366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dirty="0" err="1"/>
                <a:t>Enfoque</a:t>
              </a:r>
              <a:r>
                <a:rPr lang="fr-FR" sz="1800" b="1" dirty="0"/>
                <a:t> </a:t>
              </a:r>
            </a:p>
            <a:p>
              <a:pPr algn="ctr"/>
              <a:r>
                <a:rPr lang="fr-FR" sz="1800" b="1" dirty="0" err="1"/>
                <a:t>Estratégico</a:t>
              </a:r>
              <a:endParaRPr lang="es-ES" sz="1800" b="1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2357121" y="6826448"/>
              <a:ext cx="1250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000" b="1" dirty="0">
                  <a:solidFill>
                    <a:schemeClr val="bg1"/>
                  </a:solidFill>
                </a:rPr>
                <a:t>Comunicación</a:t>
              </a:r>
              <a:endParaRPr lang="es-E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775396" y="7248872"/>
              <a:ext cx="1250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 err="1">
                  <a:solidFill>
                    <a:schemeClr val="bg1"/>
                  </a:solidFill>
                </a:rPr>
                <a:t>Creatividad</a:t>
              </a:r>
              <a:endParaRPr lang="es-E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288232" y="6816824"/>
              <a:ext cx="1250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 err="1">
                  <a:solidFill>
                    <a:schemeClr val="bg1"/>
                  </a:solidFill>
                </a:rPr>
                <a:t>Curiosidad</a:t>
              </a:r>
              <a:endParaRPr lang="es-E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754188" y="6456784"/>
              <a:ext cx="1250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000" b="1" dirty="0">
                  <a:solidFill>
                    <a:schemeClr val="bg1"/>
                  </a:solidFill>
                </a:rPr>
                <a:t>Organización</a:t>
              </a:r>
              <a:endParaRPr lang="es-E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3880520" y="6744816"/>
              <a:ext cx="2647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800" b="1" dirty="0">
                  <a:solidFill>
                    <a:srgbClr val="FFFFFF"/>
                  </a:solidFill>
                </a:rPr>
                <a:t>Enfoque Organizativo:Red de Centros</a:t>
              </a:r>
              <a:endParaRPr lang="es-ES"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3664496" y="4080520"/>
              <a:ext cx="2647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>
                  <a:solidFill>
                    <a:srgbClr val="FFFFFF"/>
                  </a:solidFill>
                </a:rPr>
                <a:t>INTELIGENCIA </a:t>
              </a:r>
            </a:p>
            <a:p>
              <a:pPr algn="ctr"/>
              <a:r>
                <a:rPr lang="es-ES" sz="1800" b="1" dirty="0">
                  <a:solidFill>
                    <a:srgbClr val="FFFFFF"/>
                  </a:solidFill>
                </a:rPr>
                <a:t>COMPETITIVA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7010772" y="6346676"/>
              <a:ext cx="1250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000" b="1" dirty="0"/>
                <a:t>Dpto.</a:t>
              </a:r>
            </a:p>
            <a:p>
              <a:pPr algn="ctr"/>
              <a:r>
                <a:rPr lang="es-ES_tradnl" sz="1000" b="1" dirty="0"/>
                <a:t>Educación</a:t>
              </a:r>
              <a:endParaRPr lang="es-ES" sz="1000" b="1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7048872" y="6795616"/>
              <a:ext cx="1250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/>
                <a:t>Tknika</a:t>
              </a:r>
              <a:endParaRPr lang="es-ES" sz="1200" b="1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7048872" y="7248872"/>
              <a:ext cx="1250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>
                  <a:solidFill>
                    <a:schemeClr val="bg1"/>
                  </a:solidFill>
                </a:rPr>
                <a:t>Centros FP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Marcador de número de diapositiva 29"/>
          <p:cNvSpPr>
            <a:spLocks noGrp="1"/>
          </p:cNvSpPr>
          <p:nvPr>
            <p:ph type="sldNum" sz="quarter" idx="4294967295"/>
          </p:nvPr>
        </p:nvSpPr>
        <p:spPr>
          <a:xfrm>
            <a:off x="511387" y="9030717"/>
            <a:ext cx="535093" cy="511175"/>
          </a:xfrm>
          <a:prstGeom prst="rect">
            <a:avLst/>
          </a:prstGeom>
        </p:spPr>
        <p:txBody>
          <a:bodyPr/>
          <a:lstStyle/>
          <a:p>
            <a:fld id="{8016B841-B110-6E4E-989B-FE79C1C92C0D}" type="slidenum">
              <a:rPr lang="es-ES" smtClean="0">
                <a:solidFill>
                  <a:srgbClr val="FFFFFF"/>
                </a:solidFill>
              </a:rPr>
              <a:pPr/>
              <a:t>36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/>
        </p:nvSpPr>
        <p:spPr>
          <a:xfrm>
            <a:off x="2357121" y="-32038"/>
            <a:ext cx="11795759" cy="1372136"/>
          </a:xfrm>
          <a:prstGeom prst="parallelogram">
            <a:avLst>
              <a:gd name="adj" fmla="val 100725"/>
            </a:avLst>
          </a:prstGeom>
          <a:solidFill>
            <a:srgbClr val="7F7F7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Paralelogramo 4"/>
          <p:cNvSpPr/>
          <p:nvPr/>
        </p:nvSpPr>
        <p:spPr>
          <a:xfrm>
            <a:off x="-1645919" y="-32038"/>
            <a:ext cx="778255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722261" y="202178"/>
            <a:ext cx="45304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Rutina </a:t>
            </a:r>
            <a:r>
              <a:rPr lang="es-ES" sz="3500" b="1" dirty="0">
                <a:solidFill>
                  <a:schemeClr val="bg1"/>
                </a:solidFill>
              </a:rPr>
              <a:t>de </a:t>
            </a:r>
            <a:endParaRPr lang="es-ES" sz="3500" b="1" dirty="0" smtClean="0">
              <a:solidFill>
                <a:schemeClr val="bg1"/>
              </a:solidFill>
            </a:endParaRPr>
          </a:p>
          <a:p>
            <a:r>
              <a:rPr lang="es-ES" sz="4200" b="1" dirty="0" smtClean="0">
                <a:solidFill>
                  <a:schemeClr val="bg1"/>
                </a:solidFill>
              </a:rPr>
              <a:t>Observación</a:t>
            </a:r>
            <a:endParaRPr lang="es-ES" sz="42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53760" y="404782"/>
            <a:ext cx="6187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FFFFFF"/>
                </a:solidFill>
              </a:rPr>
              <a:t>En la </a:t>
            </a:r>
            <a:r>
              <a:rPr lang="es-ES" sz="1400" b="1" dirty="0">
                <a:solidFill>
                  <a:srgbClr val="FFFFFF"/>
                </a:solidFill>
              </a:rPr>
              <a:t>Rutina de Observación </a:t>
            </a:r>
            <a:r>
              <a:rPr lang="es-ES" sz="1400" dirty="0">
                <a:solidFill>
                  <a:srgbClr val="FFFFFF"/>
                </a:solidFill>
              </a:rPr>
              <a:t>se captan las señales relevantes del entorno, se comparten y se dialoga sobre ellas, </a:t>
            </a:r>
            <a:r>
              <a:rPr lang="es-ES" sz="1400" b="1" dirty="0">
                <a:solidFill>
                  <a:srgbClr val="FFFFFF"/>
                </a:solidFill>
              </a:rPr>
              <a:t>construyendo iniciativas </a:t>
            </a:r>
            <a:r>
              <a:rPr lang="es-ES" sz="1400" dirty="0">
                <a:solidFill>
                  <a:srgbClr val="FFFFFF"/>
                </a:solidFill>
              </a:rPr>
              <a:t>que entrarán a formar parte del portafolio de iniciativas. </a:t>
            </a:r>
          </a:p>
        </p:txBody>
      </p:sp>
      <p:grpSp>
        <p:nvGrpSpPr>
          <p:cNvPr id="32" name="Agrupar 31"/>
          <p:cNvGrpSpPr/>
          <p:nvPr/>
        </p:nvGrpSpPr>
        <p:grpSpPr>
          <a:xfrm>
            <a:off x="3911600" y="1988916"/>
            <a:ext cx="4893733" cy="626539"/>
            <a:chOff x="3911600" y="2404533"/>
            <a:chExt cx="4893733" cy="626539"/>
          </a:xfrm>
        </p:grpSpPr>
        <p:sp>
          <p:nvSpPr>
            <p:cNvPr id="10" name="Rectángulo 9"/>
            <p:cNvSpPr/>
            <p:nvPr/>
          </p:nvSpPr>
          <p:spPr>
            <a:xfrm>
              <a:off x="3911600" y="2404533"/>
              <a:ext cx="4893733" cy="423334"/>
            </a:xfrm>
            <a:prstGeom prst="rect">
              <a:avLst/>
            </a:prstGeom>
            <a:solidFill>
              <a:srgbClr val="C4DA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Triángulo isósceles 29"/>
            <p:cNvSpPr/>
            <p:nvPr/>
          </p:nvSpPr>
          <p:spPr>
            <a:xfrm rot="10800000">
              <a:off x="5953760" y="2810938"/>
              <a:ext cx="514773" cy="220134"/>
            </a:xfrm>
            <a:prstGeom prst="triangle">
              <a:avLst/>
            </a:prstGeom>
            <a:solidFill>
              <a:srgbClr val="C4DA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1" name="CuadroTexto 30"/>
          <p:cNvSpPr txBox="1"/>
          <p:nvPr/>
        </p:nvSpPr>
        <p:spPr>
          <a:xfrm>
            <a:off x="4172499" y="1953624"/>
            <a:ext cx="4429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/>
              <a:t>Ejes principales de Vigilancia</a:t>
            </a:r>
            <a:endParaRPr lang="es-ES" sz="2200" b="1" dirty="0"/>
          </a:p>
        </p:txBody>
      </p:sp>
      <p:pic>
        <p:nvPicPr>
          <p:cNvPr id="33" name="Imagen 32" descr="Circulos_vigilancia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51" y="2743199"/>
            <a:ext cx="6960963" cy="5757332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5083390" y="4500544"/>
            <a:ext cx="27484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VIGILANCIA SISTEMA FP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246058" y="5439421"/>
            <a:ext cx="2458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rgbClr val="FFFFFF"/>
                </a:solidFill>
              </a:rPr>
              <a:t>Ecosistema FP, Competidores, Legislación, normativa</a:t>
            </a:r>
            <a:endParaRPr lang="es-ES" sz="1800" dirty="0">
              <a:solidFill>
                <a:srgbClr val="FFFFFF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862438" y="6291559"/>
            <a:ext cx="2748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VIGILANCIA </a:t>
            </a:r>
            <a:r>
              <a:rPr lang="es-ES" sz="2200" b="1" dirty="0" smtClean="0">
                <a:solidFill>
                  <a:schemeClr val="bg1"/>
                </a:solidFill>
              </a:rPr>
              <a:t>ENTRONO FP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7008173" y="6959508"/>
            <a:ext cx="2458617" cy="98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1600" dirty="0">
                <a:solidFill>
                  <a:srgbClr val="FFFFFF"/>
                </a:solidFill>
              </a:rPr>
              <a:t>Internacional, Ecosistema emprendedor, Grupos de interés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3160440" y="6278902"/>
            <a:ext cx="2748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VIGILANCIA ORGANIZATIVA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492439" y="6963784"/>
            <a:ext cx="2146357" cy="120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1600" dirty="0">
                <a:solidFill>
                  <a:srgbClr val="FFFFFF"/>
                </a:solidFill>
              </a:rPr>
              <a:t>Personas, Eficiencia sistema, Marketing, Innovación Organizativa y de gestión 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2991110" y="3254566"/>
            <a:ext cx="2748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VIGILANCIA EDUCATIVA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3323109" y="3939448"/>
            <a:ext cx="2146357" cy="120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1600" dirty="0">
                <a:solidFill>
                  <a:srgbClr val="FFFFFF"/>
                </a:solidFill>
              </a:rPr>
              <a:t>Productos-</a:t>
            </a:r>
          </a:p>
          <a:p>
            <a:pPr algn="ctr">
              <a:lnSpc>
                <a:spcPct val="90000"/>
              </a:lnSpc>
            </a:pPr>
            <a:r>
              <a:rPr lang="es-ES_tradnl" sz="1600" dirty="0">
                <a:solidFill>
                  <a:srgbClr val="FFFFFF"/>
                </a:solidFill>
              </a:rPr>
              <a:t>servicios, formatos educativos, metodologías </a:t>
            </a:r>
            <a:endParaRPr lang="es-ES_tradnl" sz="1600" dirty="0" smtClean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ES_tradnl" sz="1600" dirty="0" smtClean="0">
                <a:solidFill>
                  <a:srgbClr val="FFFFFF"/>
                </a:solidFill>
              </a:rPr>
              <a:t>E</a:t>
            </a:r>
            <a:r>
              <a:rPr lang="es-ES_tradnl" sz="1600" dirty="0">
                <a:solidFill>
                  <a:srgbClr val="FFFFFF"/>
                </a:solidFill>
              </a:rPr>
              <a:t>-A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6832848" y="3237633"/>
            <a:ext cx="2748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200" b="1" dirty="0">
                <a:solidFill>
                  <a:schemeClr val="bg1"/>
                </a:solidFill>
              </a:rPr>
              <a:t>VIGILANCIA TECNOLÓGICA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164847" y="3922515"/>
            <a:ext cx="214635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1600" dirty="0">
                <a:solidFill>
                  <a:srgbClr val="FFFFFF"/>
                </a:solidFill>
              </a:rPr>
              <a:t>Ámbitos tecnológicos de especialización y emergentes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474284" y="9039225"/>
            <a:ext cx="2987675" cy="511175"/>
          </a:xfrm>
          <a:prstGeom prst="rect">
            <a:avLst/>
          </a:prstGeom>
        </p:spPr>
        <p:txBody>
          <a:bodyPr/>
          <a:lstStyle/>
          <a:p>
            <a:fld id="{8016B841-B110-6E4E-989B-FE79C1C92C0D}" type="slidenum">
              <a:rPr lang="es-ES" smtClean="0">
                <a:solidFill>
                  <a:srgbClr val="FFFFFF"/>
                </a:solidFill>
              </a:rPr>
              <a:pPr/>
              <a:t>37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/>
        </p:nvSpPr>
        <p:spPr>
          <a:xfrm>
            <a:off x="2357121" y="-32038"/>
            <a:ext cx="11795759" cy="1372136"/>
          </a:xfrm>
          <a:prstGeom prst="parallelogram">
            <a:avLst>
              <a:gd name="adj" fmla="val 100725"/>
            </a:avLst>
          </a:prstGeom>
          <a:solidFill>
            <a:srgbClr val="7F7F7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Paralelogramo 4"/>
          <p:cNvSpPr/>
          <p:nvPr/>
        </p:nvSpPr>
        <p:spPr>
          <a:xfrm>
            <a:off x="-1645919" y="-32038"/>
            <a:ext cx="778255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722261" y="202178"/>
            <a:ext cx="45304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Rutina </a:t>
            </a:r>
            <a:r>
              <a:rPr lang="es-ES" sz="3500" b="1" dirty="0">
                <a:solidFill>
                  <a:schemeClr val="bg1"/>
                </a:solidFill>
              </a:rPr>
              <a:t>de </a:t>
            </a:r>
            <a:endParaRPr lang="es-ES" sz="3500" b="1" dirty="0" smtClean="0">
              <a:solidFill>
                <a:schemeClr val="bg1"/>
              </a:solidFill>
            </a:endParaRPr>
          </a:p>
          <a:p>
            <a:r>
              <a:rPr lang="es-ES" sz="4200" b="1" dirty="0" smtClean="0">
                <a:solidFill>
                  <a:schemeClr val="bg1"/>
                </a:solidFill>
              </a:rPr>
              <a:t>Observación</a:t>
            </a:r>
            <a:endParaRPr lang="es-ES" sz="42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53760" y="404782"/>
            <a:ext cx="6187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FFFFFF"/>
                </a:solidFill>
              </a:rPr>
              <a:t>En la </a:t>
            </a:r>
            <a:r>
              <a:rPr lang="es-ES" sz="1400" b="1" dirty="0">
                <a:solidFill>
                  <a:srgbClr val="FFFFFF"/>
                </a:solidFill>
              </a:rPr>
              <a:t>Rutina de Observación </a:t>
            </a:r>
            <a:r>
              <a:rPr lang="es-ES" sz="1400" dirty="0">
                <a:solidFill>
                  <a:srgbClr val="FFFFFF"/>
                </a:solidFill>
              </a:rPr>
              <a:t>se captan las señales relevantes del entorno, se comparten y se dialoga sobre ellas, </a:t>
            </a:r>
            <a:r>
              <a:rPr lang="es-ES" sz="1400" b="1" dirty="0">
                <a:solidFill>
                  <a:srgbClr val="FFFFFF"/>
                </a:solidFill>
              </a:rPr>
              <a:t>construyendo iniciativas </a:t>
            </a:r>
            <a:r>
              <a:rPr lang="es-ES" sz="1400" dirty="0">
                <a:solidFill>
                  <a:srgbClr val="FFFFFF"/>
                </a:solidFill>
              </a:rPr>
              <a:t>que entrarán a formar parte del portafolio de iniciativas. </a:t>
            </a:r>
          </a:p>
        </p:txBody>
      </p:sp>
      <p:grpSp>
        <p:nvGrpSpPr>
          <p:cNvPr id="32" name="Agrupar 31"/>
          <p:cNvGrpSpPr/>
          <p:nvPr/>
        </p:nvGrpSpPr>
        <p:grpSpPr>
          <a:xfrm>
            <a:off x="3911600" y="1988916"/>
            <a:ext cx="4893733" cy="626539"/>
            <a:chOff x="3911600" y="2404533"/>
            <a:chExt cx="4893733" cy="626539"/>
          </a:xfrm>
        </p:grpSpPr>
        <p:sp>
          <p:nvSpPr>
            <p:cNvPr id="10" name="Rectángulo 9"/>
            <p:cNvSpPr/>
            <p:nvPr/>
          </p:nvSpPr>
          <p:spPr>
            <a:xfrm>
              <a:off x="3911600" y="2404533"/>
              <a:ext cx="4893733" cy="423334"/>
            </a:xfrm>
            <a:prstGeom prst="rect">
              <a:avLst/>
            </a:prstGeom>
            <a:solidFill>
              <a:srgbClr val="C4DA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Triángulo isósceles 29"/>
            <p:cNvSpPr/>
            <p:nvPr/>
          </p:nvSpPr>
          <p:spPr>
            <a:xfrm rot="10800000">
              <a:off x="5953760" y="2810938"/>
              <a:ext cx="514773" cy="220134"/>
            </a:xfrm>
            <a:prstGeom prst="triangle">
              <a:avLst/>
            </a:prstGeom>
            <a:solidFill>
              <a:srgbClr val="C4DA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1" name="CuadroTexto 30"/>
          <p:cNvSpPr txBox="1"/>
          <p:nvPr/>
        </p:nvSpPr>
        <p:spPr>
          <a:xfrm>
            <a:off x="4155566" y="1970557"/>
            <a:ext cx="4429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/>
              <a:t>Herramientas para la Vigilancia</a:t>
            </a:r>
            <a:endParaRPr lang="es-ES" sz="2200" b="1" dirty="0"/>
          </a:p>
        </p:txBody>
      </p:sp>
      <p:pic>
        <p:nvPicPr>
          <p:cNvPr id="7" name="Imagen 6" descr="herramientas_vigilancia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87" y="2722292"/>
            <a:ext cx="7201114" cy="5955958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294967295"/>
          </p:nvPr>
        </p:nvSpPr>
        <p:spPr>
          <a:xfrm>
            <a:off x="467043" y="9041765"/>
            <a:ext cx="2987675" cy="511175"/>
          </a:xfrm>
          <a:prstGeom prst="rect">
            <a:avLst/>
          </a:prstGeom>
        </p:spPr>
        <p:txBody>
          <a:bodyPr/>
          <a:lstStyle/>
          <a:p>
            <a:fld id="{8016B841-B110-6E4E-989B-FE79C1C92C0D}" type="slidenum">
              <a:rPr lang="es-ES" smtClean="0">
                <a:solidFill>
                  <a:srgbClr val="FFFFFF"/>
                </a:solidFill>
              </a:rPr>
              <a:pPr/>
              <a:t>38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/>
          <p:cNvSpPr/>
          <p:nvPr/>
        </p:nvSpPr>
        <p:spPr>
          <a:xfrm>
            <a:off x="2357121" y="0"/>
            <a:ext cx="11795759" cy="1340098"/>
          </a:xfrm>
          <a:prstGeom prst="parallelogram">
            <a:avLst>
              <a:gd name="adj" fmla="val 10072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Paralelogramo 4"/>
          <p:cNvSpPr/>
          <p:nvPr/>
        </p:nvSpPr>
        <p:spPr>
          <a:xfrm>
            <a:off x="-1645919" y="-32038"/>
            <a:ext cx="778255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22261" y="202178"/>
            <a:ext cx="45304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Rutina </a:t>
            </a:r>
            <a:r>
              <a:rPr lang="es-ES" sz="3500" b="1" dirty="0">
                <a:solidFill>
                  <a:schemeClr val="bg1"/>
                </a:solidFill>
              </a:rPr>
              <a:t>de </a:t>
            </a:r>
            <a:endParaRPr lang="es-ES" sz="3500" b="1" dirty="0" smtClean="0">
              <a:solidFill>
                <a:schemeClr val="bg1"/>
              </a:solidFill>
            </a:endParaRPr>
          </a:p>
          <a:p>
            <a:r>
              <a:rPr lang="es-ES" sz="4200" b="1" dirty="0" smtClean="0">
                <a:solidFill>
                  <a:schemeClr val="bg1"/>
                </a:solidFill>
              </a:rPr>
              <a:t>Portafolio</a:t>
            </a:r>
            <a:endParaRPr lang="es-ES" sz="42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953760" y="234427"/>
            <a:ext cx="6187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FFFFFF"/>
                </a:solidFill>
              </a:rPr>
              <a:t>El </a:t>
            </a:r>
            <a:r>
              <a:rPr lang="es-ES" sz="1400" b="1" dirty="0">
                <a:solidFill>
                  <a:srgbClr val="FFFFFF"/>
                </a:solidFill>
              </a:rPr>
              <a:t>portafolio de iniciativas </a:t>
            </a:r>
            <a:r>
              <a:rPr lang="es-ES" sz="1400" dirty="0">
                <a:solidFill>
                  <a:srgbClr val="FFFFFF"/>
                </a:solidFill>
              </a:rPr>
              <a:t>recoge los resultados de la </a:t>
            </a:r>
            <a:r>
              <a:rPr lang="es-ES" sz="1400" b="1" dirty="0">
                <a:solidFill>
                  <a:srgbClr val="FFFFFF"/>
                </a:solidFill>
              </a:rPr>
              <a:t>Rutina de Observación</a:t>
            </a:r>
            <a:r>
              <a:rPr lang="es-ES" sz="1400" dirty="0">
                <a:solidFill>
                  <a:srgbClr val="FFFFFF"/>
                </a:solidFill>
              </a:rPr>
              <a:t>. </a:t>
            </a:r>
          </a:p>
          <a:p>
            <a:pPr algn="r"/>
            <a:r>
              <a:rPr lang="es-ES" sz="1400" dirty="0">
                <a:solidFill>
                  <a:srgbClr val="FFFFFF"/>
                </a:solidFill>
              </a:rPr>
              <a:t>En el portafolio se representan y clasifican las iniciativas sobre las que la organización toma decisiones para ir conformando su </a:t>
            </a:r>
            <a:r>
              <a:rPr lang="es-ES" sz="1400" b="1" dirty="0">
                <a:solidFill>
                  <a:srgbClr val="FFFFFF"/>
                </a:solidFill>
              </a:rPr>
              <a:t>futuro</a:t>
            </a:r>
            <a:r>
              <a:rPr lang="es-ES" sz="14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Imagen 7" descr="PORTAFOL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054"/>
            <a:ext cx="12801600" cy="5432133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487363" y="9041765"/>
            <a:ext cx="2987675" cy="511175"/>
          </a:xfrm>
        </p:spPr>
        <p:txBody>
          <a:bodyPr/>
          <a:lstStyle/>
          <a:p>
            <a:fld id="{0B19F36B-2FC3-D548-94E4-9C713F8A33BE}" type="slidenum">
              <a:rPr lang="es-ES" smtClean="0">
                <a:solidFill>
                  <a:srgbClr val="FFFFFF"/>
                </a:solidFill>
              </a:rPr>
              <a:pPr/>
              <a:t>39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elogramo 10"/>
          <p:cNvSpPr/>
          <p:nvPr/>
        </p:nvSpPr>
        <p:spPr>
          <a:xfrm>
            <a:off x="2357121" y="0"/>
            <a:ext cx="11795759" cy="1340098"/>
          </a:xfrm>
          <a:prstGeom prst="parallelogram">
            <a:avLst>
              <a:gd name="adj" fmla="val 100725"/>
            </a:avLst>
          </a:prstGeom>
          <a:solidFill>
            <a:srgbClr val="7F7F7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Paralelogramo 11"/>
          <p:cNvSpPr/>
          <p:nvPr/>
        </p:nvSpPr>
        <p:spPr>
          <a:xfrm>
            <a:off x="-1645919" y="-32038"/>
            <a:ext cx="946911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2261" y="202178"/>
            <a:ext cx="606461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solidFill>
                  <a:schemeClr val="bg1"/>
                </a:solidFill>
              </a:rPr>
              <a:t>Rutina de Explotación</a:t>
            </a:r>
          </a:p>
          <a:p>
            <a:r>
              <a:rPr lang="es-ES" sz="3000" dirty="0">
                <a:solidFill>
                  <a:schemeClr val="bg1"/>
                </a:solidFill>
              </a:rPr>
              <a:t>Puesta en valor de los resultados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437120" y="139600"/>
            <a:ext cx="5039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FFFFFF"/>
                </a:solidFill>
              </a:rPr>
              <a:t>La </a:t>
            </a:r>
            <a:r>
              <a:rPr lang="es-ES" sz="1400" b="1" dirty="0">
                <a:solidFill>
                  <a:srgbClr val="FFFFFF"/>
                </a:solidFill>
              </a:rPr>
              <a:t>Rutina de Explotació</a:t>
            </a:r>
            <a:r>
              <a:rPr lang="es-ES" sz="1400" dirty="0">
                <a:solidFill>
                  <a:srgbClr val="FFFFFF"/>
                </a:solidFill>
              </a:rPr>
              <a:t>n busca aprovechar el conocimiento generado en los proyectos de innovación.</a:t>
            </a:r>
          </a:p>
          <a:p>
            <a:pPr algn="r"/>
            <a:r>
              <a:rPr lang="es-ES" sz="1400" dirty="0">
                <a:solidFill>
                  <a:srgbClr val="FFFFFF"/>
                </a:solidFill>
              </a:rPr>
              <a:t>Buscamos crear </a:t>
            </a:r>
            <a:r>
              <a:rPr lang="es-ES" sz="1400" b="1" dirty="0">
                <a:solidFill>
                  <a:srgbClr val="FFFFFF"/>
                </a:solidFill>
              </a:rPr>
              <a:t>VALOR</a:t>
            </a:r>
            <a:r>
              <a:rPr lang="es-ES" sz="1400" dirty="0">
                <a:solidFill>
                  <a:srgbClr val="FFFFFF"/>
                </a:solidFill>
              </a:rPr>
              <a:t> para todos los </a:t>
            </a:r>
            <a:r>
              <a:rPr lang="es-ES" sz="1400" b="1" dirty="0">
                <a:solidFill>
                  <a:srgbClr val="FFFFFF"/>
                </a:solidFill>
              </a:rPr>
              <a:t>grupos de interés</a:t>
            </a:r>
            <a:r>
              <a:rPr lang="es-ES" sz="1400" dirty="0">
                <a:solidFill>
                  <a:srgbClr val="FFFFFF"/>
                </a:solidFill>
              </a:rPr>
              <a:t>: alumnado, profesorado, el centro como </a:t>
            </a:r>
            <a:r>
              <a:rPr lang="es-ES" sz="1400" dirty="0" smtClean="0">
                <a:solidFill>
                  <a:srgbClr val="FFFFFF"/>
                </a:solidFill>
              </a:rPr>
              <a:t>organización</a:t>
            </a:r>
            <a:r>
              <a:rPr lang="es-ES" sz="1400" dirty="0">
                <a:solidFill>
                  <a:srgbClr val="FFFFFF"/>
                </a:solidFill>
              </a:rPr>
              <a:t>, las empresas y la sociedad en general.</a:t>
            </a:r>
          </a:p>
        </p:txBody>
      </p:sp>
      <p:sp>
        <p:nvSpPr>
          <p:cNvPr id="6" name="Rectángulo 5"/>
          <p:cNvSpPr/>
          <p:nvPr/>
        </p:nvSpPr>
        <p:spPr>
          <a:xfrm flipH="1">
            <a:off x="469051" y="1896533"/>
            <a:ext cx="121130" cy="12489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8" name="CuadroTexto 7"/>
          <p:cNvSpPr txBox="1"/>
          <p:nvPr/>
        </p:nvSpPr>
        <p:spPr>
          <a:xfrm>
            <a:off x="590181" y="1822030"/>
            <a:ext cx="3680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accent5">
                    <a:lumMod val="75000"/>
                  </a:schemeClr>
                </a:solidFill>
              </a:rPr>
              <a:t>Coordinadores de Proyecto + Directivos + Agentes Externos  (Empresas / Aliados / Financiadores / …) </a:t>
            </a:r>
            <a:endParaRPr lang="es-E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Imagen 8" descr="explotacion_p1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60" y="3467945"/>
            <a:ext cx="3652804" cy="3674534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82909" y="6089967"/>
            <a:ext cx="1951234" cy="74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400" b="1" dirty="0">
                <a:solidFill>
                  <a:srgbClr val="31859C"/>
                </a:solidFill>
              </a:rPr>
              <a:t>EQUIPO DE PROYECTO + </a:t>
            </a:r>
          </a:p>
          <a:p>
            <a:pPr algn="ctr">
              <a:lnSpc>
                <a:spcPct val="90000"/>
              </a:lnSpc>
            </a:pPr>
            <a:r>
              <a:rPr lang="pt-BR" sz="1400" b="1" dirty="0">
                <a:solidFill>
                  <a:srgbClr val="31859C"/>
                </a:solidFill>
              </a:rPr>
              <a:t>RED DE PROYECTO </a:t>
            </a:r>
            <a:endParaRPr lang="es-ES_tradnl" sz="1400" b="1" dirty="0">
              <a:solidFill>
                <a:srgbClr val="31859C"/>
              </a:solidFill>
            </a:endParaRPr>
          </a:p>
        </p:txBody>
      </p:sp>
      <p:pic>
        <p:nvPicPr>
          <p:cNvPr id="16" name="Imagen 15" descr="explotacion_p2-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61" y="2414255"/>
            <a:ext cx="4102091" cy="5972841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102384" y="2889921"/>
            <a:ext cx="1951234" cy="53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400" b="1" dirty="0">
                <a:solidFill>
                  <a:srgbClr val="FFFFFF"/>
                </a:solidFill>
              </a:rPr>
              <a:t>RESULTADO DE PROYECTOS</a:t>
            </a:r>
            <a:endParaRPr lang="es-ES_tradnl" sz="1400" b="1" dirty="0">
              <a:solidFill>
                <a:srgbClr val="FFFFFF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174392" y="6998967"/>
            <a:ext cx="1951234" cy="74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rgbClr val="FFFFFF"/>
                </a:solidFill>
              </a:rPr>
              <a:t>Combinación de resultados de </a:t>
            </a:r>
            <a:endParaRPr lang="es-ES_tradnl" sz="14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rgbClr val="FFFFFF"/>
                </a:solidFill>
              </a:rPr>
              <a:t>proyectos</a:t>
            </a:r>
            <a:endParaRPr lang="es-ES_tradnl" sz="1400" b="1" dirty="0">
              <a:solidFill>
                <a:srgbClr val="FFFFFF"/>
              </a:solidFill>
            </a:endParaRPr>
          </a:p>
        </p:txBody>
      </p:sp>
      <p:pic>
        <p:nvPicPr>
          <p:cNvPr id="17" name="Imagen 16" descr="explotacion_p3-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18" y="3340106"/>
            <a:ext cx="6718894" cy="4356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7168752" y="2984223"/>
            <a:ext cx="3165586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1600" b="1" dirty="0">
                <a:solidFill>
                  <a:srgbClr val="31859C"/>
                </a:solidFill>
              </a:rPr>
              <a:t>Nuevas oportunidades /</a:t>
            </a:r>
          </a:p>
          <a:p>
            <a:pPr algn="ctr">
              <a:lnSpc>
                <a:spcPct val="90000"/>
              </a:lnSpc>
            </a:pPr>
            <a:r>
              <a:rPr lang="es-ES_tradnl" sz="1600" b="1" dirty="0">
                <a:solidFill>
                  <a:srgbClr val="31859C"/>
                </a:solidFill>
              </a:rPr>
              <a:t>Nuevas ideas de proyectos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904856" y="3720480"/>
            <a:ext cx="1951234" cy="1564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1800" b="1" dirty="0">
                <a:solidFill>
                  <a:schemeClr val="accent5">
                    <a:lumMod val="75000"/>
                  </a:schemeClr>
                </a:solidFill>
              </a:rPr>
              <a:t>Desarrollo </a:t>
            </a:r>
          </a:p>
          <a:p>
            <a:pPr algn="ctr">
              <a:lnSpc>
                <a:spcPct val="90000"/>
              </a:lnSpc>
            </a:pPr>
            <a:r>
              <a:rPr lang="es-ES_tradnl" sz="1800" b="1" dirty="0">
                <a:solidFill>
                  <a:schemeClr val="accent5">
                    <a:lumMod val="75000"/>
                  </a:schemeClr>
                </a:solidFill>
              </a:rPr>
              <a:t>Materiales</a:t>
            </a:r>
          </a:p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Formatos</a:t>
            </a:r>
          </a:p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Difusión</a:t>
            </a:r>
          </a:p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Distribución</a:t>
            </a:r>
          </a:p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Repositorios</a:t>
            </a:r>
          </a:p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722535" y="3739721"/>
            <a:ext cx="1951234" cy="137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1800" b="1" dirty="0">
                <a:solidFill>
                  <a:schemeClr val="accent5">
                    <a:lumMod val="75000"/>
                  </a:schemeClr>
                </a:solidFill>
              </a:rPr>
              <a:t>Servicios </a:t>
            </a:r>
            <a:r>
              <a:rPr lang="es-ES_tradnl" sz="1800" b="1" dirty="0" smtClean="0">
                <a:solidFill>
                  <a:schemeClr val="accent5">
                    <a:lumMod val="75000"/>
                  </a:schemeClr>
                </a:solidFill>
              </a:rPr>
              <a:t>Formativos</a:t>
            </a:r>
          </a:p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Formatos</a:t>
            </a:r>
            <a:endParaRPr lang="es-ES_tradnl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Niveles</a:t>
            </a:r>
          </a:p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Itinerarios</a:t>
            </a:r>
          </a:p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966936" y="5592688"/>
            <a:ext cx="1951234" cy="1564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1800" b="1" dirty="0">
                <a:solidFill>
                  <a:schemeClr val="accent5">
                    <a:lumMod val="75000"/>
                  </a:schemeClr>
                </a:solidFill>
              </a:rPr>
              <a:t>Servicios Avanzados</a:t>
            </a:r>
          </a:p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rgbClr val="7F7F7F"/>
                </a:solidFill>
              </a:rPr>
              <a:t>Consultoría</a:t>
            </a:r>
          </a:p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rgbClr val="7F7F7F"/>
                </a:solidFill>
              </a:rPr>
              <a:t>Asesoramiento Colaboración</a:t>
            </a:r>
          </a:p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rgbClr val="7F7F7F"/>
                </a:solidFill>
              </a:rPr>
              <a:t>Franquicia/Licencias</a:t>
            </a:r>
          </a:p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rgbClr val="7F7F7F"/>
                </a:solidFill>
              </a:rPr>
              <a:t>...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8742929" y="5650411"/>
            <a:ext cx="1951234" cy="137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800" b="1" dirty="0" err="1">
                <a:solidFill>
                  <a:schemeClr val="accent5">
                    <a:lumMod val="75000"/>
                  </a:schemeClr>
                </a:solidFill>
              </a:rPr>
              <a:t>Actividad</a:t>
            </a:r>
            <a:r>
              <a:rPr lang="pt-BR" sz="1800" b="1" dirty="0" err="1" smtClean="0">
                <a:solidFill>
                  <a:schemeClr val="accent5">
                    <a:lumMod val="75000"/>
                  </a:schemeClr>
                </a:solidFill>
              </a:rPr>
              <a:t>Empresarial</a:t>
            </a:r>
            <a:endParaRPr lang="pt-BR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Startup</a:t>
            </a:r>
            <a:r>
              <a:rPr lang="es-ES_tradnl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Desarrollo</a:t>
            </a: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negocio</a:t>
            </a:r>
          </a:p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Spin </a:t>
            </a:r>
            <a:r>
              <a:rPr lang="es-ES_tradnl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offs</a:t>
            </a:r>
            <a:endParaRPr lang="es-ES_tradnl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es-ES_tradnl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497523" y="9029065"/>
            <a:ext cx="2987675" cy="511175"/>
          </a:xfrm>
        </p:spPr>
        <p:txBody>
          <a:bodyPr/>
          <a:lstStyle/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40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7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elogramo 2"/>
          <p:cNvSpPr/>
          <p:nvPr/>
        </p:nvSpPr>
        <p:spPr>
          <a:xfrm>
            <a:off x="2357121" y="0"/>
            <a:ext cx="11795759" cy="1340098"/>
          </a:xfrm>
          <a:prstGeom prst="parallelogram">
            <a:avLst>
              <a:gd name="adj" fmla="val 100725"/>
            </a:avLst>
          </a:prstGeom>
          <a:solidFill>
            <a:srgbClr val="7F7F7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Paralelogramo 3"/>
          <p:cNvSpPr/>
          <p:nvPr/>
        </p:nvSpPr>
        <p:spPr>
          <a:xfrm>
            <a:off x="-1645919" y="-32038"/>
            <a:ext cx="10569786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5195" y="80893"/>
            <a:ext cx="7219472" cy="133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solidFill>
                  <a:schemeClr val="bg1"/>
                </a:solidFill>
              </a:rPr>
              <a:t>Flujo de la Innovación </a:t>
            </a:r>
          </a:p>
          <a:p>
            <a:pPr>
              <a:lnSpc>
                <a:spcPct val="80000"/>
              </a:lnSpc>
            </a:pPr>
            <a:r>
              <a:rPr lang="es-ES" sz="2800" dirty="0">
                <a:solidFill>
                  <a:schemeClr val="bg1"/>
                </a:solidFill>
              </a:rPr>
              <a:t>Potencial innovador del Sistema de </a:t>
            </a:r>
          </a:p>
          <a:p>
            <a:pPr>
              <a:lnSpc>
                <a:spcPct val="80000"/>
              </a:lnSpc>
            </a:pPr>
            <a:r>
              <a:rPr lang="es-ES" sz="2800" dirty="0">
                <a:solidFill>
                  <a:schemeClr val="bg1"/>
                </a:solidFill>
              </a:rPr>
              <a:t>Formación Profesional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788400" y="355004"/>
            <a:ext cx="3688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FFFFFF"/>
                </a:solidFill>
              </a:rPr>
              <a:t>A través del </a:t>
            </a:r>
            <a:r>
              <a:rPr lang="es-ES" sz="1400" b="1" dirty="0">
                <a:solidFill>
                  <a:srgbClr val="FFFFFF"/>
                </a:solidFill>
              </a:rPr>
              <a:t>trabajo en red</a:t>
            </a:r>
            <a:r>
              <a:rPr lang="es-ES" sz="1400" dirty="0">
                <a:solidFill>
                  <a:srgbClr val="FFFFFF"/>
                </a:solidFill>
              </a:rPr>
              <a:t>, el desarrollo de la </a:t>
            </a:r>
            <a:r>
              <a:rPr lang="es-ES" sz="1400" b="1" dirty="0">
                <a:solidFill>
                  <a:srgbClr val="FFFFFF"/>
                </a:solidFill>
              </a:rPr>
              <a:t>capacidad innovadora </a:t>
            </a:r>
            <a:r>
              <a:rPr lang="es-ES" sz="1400" dirty="0">
                <a:solidFill>
                  <a:srgbClr val="FFFFFF"/>
                </a:solidFill>
              </a:rPr>
              <a:t>de los centros fortalece la capacidad innovadora de todo el </a:t>
            </a:r>
            <a:r>
              <a:rPr lang="es-ES" sz="1400" b="1" dirty="0">
                <a:solidFill>
                  <a:srgbClr val="FFFFFF"/>
                </a:solidFill>
              </a:rPr>
              <a:t>Sistema</a:t>
            </a:r>
            <a:r>
              <a:rPr lang="es-ES" sz="14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Imagen 7" descr="FLUJ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8" y="1415617"/>
            <a:ext cx="11954933" cy="7278201"/>
          </a:xfrm>
          <a:prstGeom prst="rect">
            <a:avLst/>
          </a:prstGeom>
        </p:spPr>
      </p:pic>
      <p:sp>
        <p:nvSpPr>
          <p:cNvPr id="9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41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371600" y="2210014"/>
            <a:ext cx="10553700" cy="6413500"/>
          </a:xfrm>
          <a:prstGeom prst="rect">
            <a:avLst/>
          </a:prstGeom>
        </p:spPr>
        <p:txBody>
          <a:bodyPr/>
          <a:lstStyle/>
          <a:p>
            <a:pPr marL="604520" indent="26670">
              <a:lnSpc>
                <a:spcPct val="120000"/>
              </a:lnSpc>
              <a:buNone/>
            </a:pPr>
            <a:r>
              <a:rPr lang="es-ES" sz="3000" dirty="0" smtClean="0"/>
              <a:t>Entendemos la CoP como el </a:t>
            </a:r>
            <a:r>
              <a:rPr lang="es-ES" sz="3000" u="sng" dirty="0" smtClean="0"/>
              <a:t>espacio colaborativo “virtual-presencial”</a:t>
            </a:r>
            <a:r>
              <a:rPr lang="es-ES" sz="3000" dirty="0" smtClean="0"/>
              <a:t> en el que las personas comparten, de forma voluntaria, información, perspectivas y experiencias prácticas, alrededor de una actividad determinada.</a:t>
            </a:r>
          </a:p>
          <a:p>
            <a:pPr marL="604520" indent="26670">
              <a:lnSpc>
                <a:spcPct val="120000"/>
              </a:lnSpc>
              <a:buNone/>
            </a:pPr>
            <a:r>
              <a:rPr lang="es-ES" sz="3000" dirty="0" smtClean="0"/>
              <a:t>La CoP es una </a:t>
            </a:r>
            <a:r>
              <a:rPr lang="es-ES" sz="3000" u="sng" dirty="0" smtClean="0"/>
              <a:t>estructura social</a:t>
            </a:r>
            <a:r>
              <a:rPr lang="es-ES" sz="3000" dirty="0" smtClean="0"/>
              <a:t> conformada por practicantes (Ej.: profesorado, personal de administración y servicios, directivos,…) con objetivos y necesidades comunes, aunque no homogéneas, basada en la construcción colaborativa de conocimientos.</a:t>
            </a:r>
          </a:p>
          <a:p>
            <a:pPr marL="604520" indent="26670" algn="just">
              <a:lnSpc>
                <a:spcPct val="120000"/>
              </a:lnSpc>
              <a:buNone/>
            </a:pPr>
            <a:endParaRPr lang="es-ES" sz="3000" dirty="0">
              <a:solidFill>
                <a:srgbClr val="0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71600" y="2362201"/>
            <a:ext cx="209973" cy="49911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s-ES"/>
          </a:p>
        </p:txBody>
      </p:sp>
      <p:sp>
        <p:nvSpPr>
          <p:cNvPr id="6" name="Paralelogramo 5"/>
          <p:cNvSpPr/>
          <p:nvPr/>
        </p:nvSpPr>
        <p:spPr>
          <a:xfrm>
            <a:off x="-1645919" y="-32038"/>
            <a:ext cx="752601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36561" y="391656"/>
            <a:ext cx="29251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Descripción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2"/>
          <p:cNvSpPr txBox="1">
            <a:spLocks/>
          </p:cNvSpPr>
          <p:nvPr/>
        </p:nvSpPr>
        <p:spPr>
          <a:xfrm>
            <a:off x="497523" y="9029065"/>
            <a:ext cx="518477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6</a:t>
            </a:fld>
            <a:endParaRPr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ogramo 4"/>
          <p:cNvSpPr/>
          <p:nvPr/>
        </p:nvSpPr>
        <p:spPr>
          <a:xfrm>
            <a:off x="-1558707" y="-169333"/>
            <a:ext cx="10263258" cy="1327574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CuadroTexto 46"/>
          <p:cNvSpPr txBox="1"/>
          <p:nvPr/>
        </p:nvSpPr>
        <p:spPr>
          <a:xfrm>
            <a:off x="8512713" y="98666"/>
            <a:ext cx="3917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smtClean="0">
                <a:solidFill>
                  <a:srgbClr val="31859C"/>
                </a:solidFill>
              </a:rPr>
              <a:t>“47 Centros de Formación Profesional están desarrollando su capacidad innovadora a través de  los proyectos  de IC y Rutinas de Innovación.”</a:t>
            </a:r>
            <a:endParaRPr lang="es-ES" sz="1800" b="1" dirty="0">
              <a:solidFill>
                <a:srgbClr val="31859C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193941" y="93947"/>
            <a:ext cx="67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Métricas de la gestión del proyecto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688237" y="5971722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48</a:t>
            </a:r>
            <a:endParaRPr lang="es-ES" sz="3000" dirty="0"/>
          </a:p>
        </p:txBody>
      </p:sp>
      <p:sp>
        <p:nvSpPr>
          <p:cNvPr id="62" name="CuadroTexto 61"/>
          <p:cNvSpPr txBox="1"/>
          <p:nvPr/>
        </p:nvSpPr>
        <p:spPr>
          <a:xfrm>
            <a:off x="532693" y="5331673"/>
            <a:ext cx="1474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/>
              <a:t>Nº de Centros participantes</a:t>
            </a:r>
            <a:endParaRPr lang="es-ES" sz="1500" b="1" dirty="0"/>
          </a:p>
        </p:txBody>
      </p:sp>
      <p:sp>
        <p:nvSpPr>
          <p:cNvPr id="64" name="CuadroTexto 63"/>
          <p:cNvSpPr txBox="1"/>
          <p:nvPr/>
        </p:nvSpPr>
        <p:spPr>
          <a:xfrm>
            <a:off x="2533168" y="4382955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48</a:t>
            </a:r>
            <a:endParaRPr lang="es-ES" sz="3000" dirty="0"/>
          </a:p>
        </p:txBody>
      </p:sp>
      <p:sp>
        <p:nvSpPr>
          <p:cNvPr id="65" name="CuadroTexto 64"/>
          <p:cNvSpPr txBox="1"/>
          <p:nvPr/>
        </p:nvSpPr>
        <p:spPr>
          <a:xfrm>
            <a:off x="2296344" y="3552681"/>
            <a:ext cx="14742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/>
              <a:t>Nº de estudios-diagnósticos realizados</a:t>
            </a:r>
            <a:endParaRPr lang="es-ES" sz="1500" b="1" dirty="0"/>
          </a:p>
        </p:txBody>
      </p:sp>
      <p:sp>
        <p:nvSpPr>
          <p:cNvPr id="66" name="CuadroTexto 65"/>
          <p:cNvSpPr txBox="1"/>
          <p:nvPr/>
        </p:nvSpPr>
        <p:spPr>
          <a:xfrm>
            <a:off x="3902208" y="6033438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84</a:t>
            </a:r>
            <a:endParaRPr lang="es-ES" sz="3000" dirty="0"/>
          </a:p>
        </p:txBody>
      </p:sp>
      <p:sp>
        <p:nvSpPr>
          <p:cNvPr id="67" name="CuadroTexto 66"/>
          <p:cNvSpPr txBox="1"/>
          <p:nvPr/>
        </p:nvSpPr>
        <p:spPr>
          <a:xfrm>
            <a:off x="3736504" y="5480928"/>
            <a:ext cx="1474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/>
              <a:t>Nº de talleres desarrollados</a:t>
            </a:r>
            <a:endParaRPr lang="es-ES" sz="1500" b="1" dirty="0"/>
          </a:p>
        </p:txBody>
      </p:sp>
      <p:sp>
        <p:nvSpPr>
          <p:cNvPr id="68" name="CuadroTexto 67"/>
          <p:cNvSpPr txBox="1"/>
          <p:nvPr/>
        </p:nvSpPr>
        <p:spPr>
          <a:xfrm>
            <a:off x="5630400" y="4079047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32</a:t>
            </a:r>
            <a:endParaRPr lang="es-ES" sz="3000" dirty="0"/>
          </a:p>
        </p:txBody>
      </p:sp>
      <p:sp>
        <p:nvSpPr>
          <p:cNvPr id="69" name="CuadroTexto 68"/>
          <p:cNvSpPr txBox="1"/>
          <p:nvPr/>
        </p:nvSpPr>
        <p:spPr>
          <a:xfrm>
            <a:off x="5464696" y="3352626"/>
            <a:ext cx="14742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/>
              <a:t>Nº de sesiones de presentación realizadas</a:t>
            </a:r>
            <a:endParaRPr lang="es-ES" sz="1500" b="1" dirty="0"/>
          </a:p>
        </p:txBody>
      </p:sp>
      <p:sp>
        <p:nvSpPr>
          <p:cNvPr id="70" name="CuadroTexto 69"/>
          <p:cNvSpPr txBox="1"/>
          <p:nvPr/>
        </p:nvSpPr>
        <p:spPr>
          <a:xfrm>
            <a:off x="7142568" y="6052264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122</a:t>
            </a:r>
            <a:endParaRPr lang="es-ES" sz="3000" dirty="0"/>
          </a:p>
        </p:txBody>
      </p:sp>
      <p:sp>
        <p:nvSpPr>
          <p:cNvPr id="71" name="CuadroTexto 70"/>
          <p:cNvSpPr txBox="1"/>
          <p:nvPr/>
        </p:nvSpPr>
        <p:spPr>
          <a:xfrm>
            <a:off x="6976864" y="5301632"/>
            <a:ext cx="14742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/>
              <a:t>Nº reuniones individualizadas con los centros</a:t>
            </a:r>
            <a:endParaRPr lang="es-ES" sz="1500" b="1" dirty="0"/>
          </a:p>
        </p:txBody>
      </p:sp>
      <p:sp>
        <p:nvSpPr>
          <p:cNvPr id="72" name="CuadroTexto 71"/>
          <p:cNvSpPr txBox="1"/>
          <p:nvPr/>
        </p:nvSpPr>
        <p:spPr>
          <a:xfrm>
            <a:off x="9158792" y="4325566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1100</a:t>
            </a:r>
            <a:endParaRPr lang="es-ES" sz="3000" dirty="0"/>
          </a:p>
        </p:txBody>
      </p:sp>
      <p:sp>
        <p:nvSpPr>
          <p:cNvPr id="73" name="CuadroTexto 72"/>
          <p:cNvSpPr txBox="1"/>
          <p:nvPr/>
        </p:nvSpPr>
        <p:spPr>
          <a:xfrm>
            <a:off x="8993088" y="3598125"/>
            <a:ext cx="14742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/>
              <a:t>Nº de personas participantes en talleres</a:t>
            </a:r>
            <a:endParaRPr lang="es-ES" sz="1500" b="1" dirty="0"/>
          </a:p>
        </p:txBody>
      </p:sp>
      <p:sp>
        <p:nvSpPr>
          <p:cNvPr id="74" name="CuadroTexto 73"/>
          <p:cNvSpPr txBox="1"/>
          <p:nvPr/>
        </p:nvSpPr>
        <p:spPr>
          <a:xfrm>
            <a:off x="10958992" y="6015299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370</a:t>
            </a:r>
            <a:endParaRPr lang="es-ES" sz="3000" dirty="0"/>
          </a:p>
        </p:txBody>
      </p:sp>
      <p:sp>
        <p:nvSpPr>
          <p:cNvPr id="75" name="CuadroTexto 74"/>
          <p:cNvSpPr txBox="1"/>
          <p:nvPr/>
        </p:nvSpPr>
        <p:spPr>
          <a:xfrm>
            <a:off x="10783128" y="5229185"/>
            <a:ext cx="14742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/>
              <a:t>Nº horas de formación impartidas</a:t>
            </a:r>
            <a:endParaRPr lang="es-ES" sz="1500" b="1" dirty="0"/>
          </a:p>
        </p:txBody>
      </p:sp>
      <p:sp>
        <p:nvSpPr>
          <p:cNvPr id="20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42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aralelogramo 45"/>
          <p:cNvSpPr/>
          <p:nvPr/>
        </p:nvSpPr>
        <p:spPr>
          <a:xfrm>
            <a:off x="-1558707" y="-169333"/>
            <a:ext cx="10263258" cy="1327574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8512713" y="98666"/>
            <a:ext cx="3917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smtClean="0">
                <a:solidFill>
                  <a:srgbClr val="31859C"/>
                </a:solidFill>
              </a:rPr>
              <a:t>“47 Centros de Formación Profesional están desarrollando su capacidad innovadora a través de  los proyectos  de IC y Rutinas de Innovación.”</a:t>
            </a:r>
            <a:endParaRPr lang="es-ES" sz="1800" b="1" dirty="0">
              <a:solidFill>
                <a:srgbClr val="31859C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8932" y="2332765"/>
            <a:ext cx="14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IMPACTO </a:t>
            </a:r>
          </a:p>
          <a:p>
            <a:r>
              <a:rPr lang="es-ES" sz="1800" dirty="0" smtClean="0"/>
              <a:t>IMPLICACIÓN PERSONAS</a:t>
            </a:r>
            <a:endParaRPr lang="es-E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94663" y="5574919"/>
            <a:ext cx="213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IMPACTO FLUJO INNOVACIÓN</a:t>
            </a:r>
            <a:endParaRPr lang="es-ES" sz="1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545813" y="1977829"/>
            <a:ext cx="1809463" cy="152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IMPACTO ACTIVIDAD INNOVADORA</a:t>
            </a:r>
          </a:p>
          <a:p>
            <a:pPr>
              <a:lnSpc>
                <a:spcPct val="80000"/>
              </a:lnSpc>
            </a:pP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Nº de Reuniones por rutinas</a:t>
            </a:r>
            <a:endParaRPr lang="es-ES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93941" y="93947"/>
            <a:ext cx="677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Métricas de la Gestión de la Innovación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Impacto en los Centros de FP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87554" y="7520942"/>
            <a:ext cx="1067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Nº de señales captadas y compartidas</a:t>
            </a:r>
            <a:endParaRPr lang="es-ES" sz="1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747142" y="3876170"/>
            <a:ext cx="1244892" cy="37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000" dirty="0"/>
              <a:t>Nº de personas en Rutina de </a:t>
            </a:r>
            <a:r>
              <a:rPr lang="es-ES" sz="1000" dirty="0" smtClean="0"/>
              <a:t>Portafolio</a:t>
            </a:r>
            <a:endParaRPr lang="es-ES" sz="1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539066" y="2465105"/>
            <a:ext cx="1474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Nº de personas en Rutina de Explotación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76643" y="3817757"/>
            <a:ext cx="1265353" cy="5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000" dirty="0"/>
              <a:t>Nº total de personas en Rutinas de Innovación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313535" y="2461267"/>
            <a:ext cx="1345499" cy="5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000" dirty="0"/>
              <a:t>% de personas en Rutinas de Innovación del total de la plantilla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041808" y="2694664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493</a:t>
            </a:r>
            <a:endParaRPr lang="es-ES" sz="3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733049" y="2702097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193</a:t>
            </a:r>
            <a:endParaRPr lang="es-ES" sz="3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451248" y="2797232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30%</a:t>
            </a:r>
            <a:endParaRPr lang="es-ES" sz="3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664183" y="4116843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641</a:t>
            </a:r>
            <a:endParaRPr lang="es-ES" sz="30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829514" y="4078065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200</a:t>
            </a:r>
            <a:endParaRPr lang="es-ES" sz="3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072031" y="1793163"/>
            <a:ext cx="93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Explotación</a:t>
            </a:r>
            <a:endParaRPr lang="es-ES" sz="1200" b="1" dirty="0"/>
          </a:p>
        </p:txBody>
      </p:sp>
      <p:sp>
        <p:nvSpPr>
          <p:cNvPr id="18" name="Rectángulo 17"/>
          <p:cNvSpPr/>
          <p:nvPr/>
        </p:nvSpPr>
        <p:spPr>
          <a:xfrm>
            <a:off x="8909727" y="3932974"/>
            <a:ext cx="981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/>
              <a:t>Observación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1259955" y="3932974"/>
            <a:ext cx="823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/>
              <a:t>Portafolio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9911545" y="1977829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450</a:t>
            </a:r>
            <a:endParaRPr lang="es-ES" sz="30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820696" y="4137163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682</a:t>
            </a:r>
            <a:endParaRPr lang="es-ES" sz="30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1122688" y="4137163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415</a:t>
            </a:r>
            <a:endParaRPr lang="es-ES" sz="3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696341" y="5991870"/>
            <a:ext cx="1434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Nº de pre-proyectos / iniciativas incluidas en el Portafolio</a:t>
            </a:r>
            <a:endParaRPr lang="es-ES" sz="10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941262" y="7361729"/>
            <a:ext cx="1449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Nº de proyectos lanzados a desarrollo (proyectos en marcha)</a:t>
            </a:r>
            <a:endParaRPr lang="es-ES" sz="10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029856" y="5827456"/>
            <a:ext cx="106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¿Existe un Plan de Explotación? </a:t>
            </a:r>
            <a:endParaRPr lang="es-ES" sz="1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931797" y="6903653"/>
            <a:ext cx="14206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Nº de</a:t>
            </a:r>
          </a:p>
          <a:p>
            <a:pPr algn="ctr"/>
            <a:r>
              <a:rPr lang="es-ES" sz="1000" dirty="0" smtClean="0"/>
              <a:t> productos y otros servicios como resultado del proceso de innovación </a:t>
            </a:r>
            <a:endParaRPr lang="es-ES" sz="10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469366" y="6048625"/>
            <a:ext cx="1351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Nº de nuevas oportunidades derivadas de los proyectos de innovación</a:t>
            </a:r>
            <a:endParaRPr lang="es-ES" sz="10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8729952" y="7085076"/>
            <a:ext cx="1445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Nº de empresas generadas como resultado de proyectos de innovación</a:t>
            </a:r>
            <a:endParaRPr lang="es-ES" sz="10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0114366" y="5933759"/>
            <a:ext cx="1418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Nº de acciones formativas nuevas como resultado del proceso de innovación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0298195" y="6570823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129</a:t>
            </a:r>
            <a:endParaRPr lang="es-ES" sz="30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613702" y="6715145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117</a:t>
            </a:r>
            <a:endParaRPr lang="es-ES" sz="30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113609" y="7577057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77</a:t>
            </a:r>
            <a:endParaRPr lang="es-ES" sz="30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4118759" y="7937565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247</a:t>
            </a:r>
            <a:endParaRPr lang="es-ES" sz="30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797610" y="8063738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3390</a:t>
            </a:r>
            <a:endParaRPr lang="es-ES" sz="30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2850413" y="6570823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492</a:t>
            </a:r>
            <a:endParaRPr lang="es-ES" sz="3000" dirty="0"/>
          </a:p>
        </p:txBody>
      </p:sp>
      <p:sp>
        <p:nvSpPr>
          <p:cNvPr id="36" name="Rectángulo 35"/>
          <p:cNvSpPr/>
          <p:nvPr/>
        </p:nvSpPr>
        <p:spPr>
          <a:xfrm>
            <a:off x="5996673" y="4750298"/>
            <a:ext cx="455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 smtClean="0"/>
              <a:t>No</a:t>
            </a:r>
            <a:endParaRPr lang="es-ES" sz="1800" dirty="0"/>
          </a:p>
        </p:txBody>
      </p:sp>
      <p:sp>
        <p:nvSpPr>
          <p:cNvPr id="37" name="Rectángulo 36"/>
          <p:cNvSpPr/>
          <p:nvPr/>
        </p:nvSpPr>
        <p:spPr>
          <a:xfrm>
            <a:off x="6623340" y="5508935"/>
            <a:ext cx="34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 smtClean="0"/>
              <a:t>Si</a:t>
            </a:r>
            <a:endParaRPr lang="es-ES" sz="18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5695764" y="4997629"/>
            <a:ext cx="1090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66,6%</a:t>
            </a:r>
            <a:endParaRPr lang="es-ES" sz="16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6286278" y="5771510"/>
            <a:ext cx="1090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33,4%</a:t>
            </a:r>
            <a:endParaRPr lang="es-ES" sz="16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8909727" y="7721355"/>
            <a:ext cx="109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2</a:t>
            </a:r>
            <a:endParaRPr lang="es-ES" sz="3000" dirty="0"/>
          </a:p>
        </p:txBody>
      </p:sp>
      <p:sp>
        <p:nvSpPr>
          <p:cNvPr id="41" name="CuadroTexto 40"/>
          <p:cNvSpPr txBox="1"/>
          <p:nvPr/>
        </p:nvSpPr>
        <p:spPr>
          <a:xfrm>
            <a:off x="1876104" y="2443370"/>
            <a:ext cx="1474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Nº de personas en Rutina de Observación</a:t>
            </a:r>
            <a:endParaRPr lang="es-ES" sz="1000" dirty="0"/>
          </a:p>
        </p:txBody>
      </p:sp>
      <p:sp>
        <p:nvSpPr>
          <p:cNvPr id="42" name="Rectángulo 41"/>
          <p:cNvSpPr/>
          <p:nvPr/>
        </p:nvSpPr>
        <p:spPr>
          <a:xfrm>
            <a:off x="550978" y="3285419"/>
            <a:ext cx="1572876" cy="65811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Rectángulo 42"/>
          <p:cNvSpPr/>
          <p:nvPr/>
        </p:nvSpPr>
        <p:spPr>
          <a:xfrm>
            <a:off x="7664107" y="3467391"/>
            <a:ext cx="1572876" cy="65811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Rectángulo 43"/>
          <p:cNvSpPr/>
          <p:nvPr/>
        </p:nvSpPr>
        <p:spPr>
          <a:xfrm>
            <a:off x="894663" y="6219739"/>
            <a:ext cx="1572876" cy="65811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Paralelogramo 46"/>
          <p:cNvSpPr/>
          <p:nvPr/>
        </p:nvSpPr>
        <p:spPr>
          <a:xfrm>
            <a:off x="-1050052" y="1158241"/>
            <a:ext cx="5626695" cy="321732"/>
          </a:xfrm>
          <a:prstGeom prst="parallelogram">
            <a:avLst>
              <a:gd name="adj" fmla="val 10982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/>
              <a:t>        * Datos referidos a Mayo de 2016</a:t>
            </a:r>
            <a:endParaRPr lang="es-ES" sz="1800" dirty="0"/>
          </a:p>
        </p:txBody>
      </p:sp>
      <p:sp>
        <p:nvSpPr>
          <p:cNvPr id="48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43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/>
          <p:cNvSpPr/>
          <p:nvPr/>
        </p:nvSpPr>
        <p:spPr>
          <a:xfrm>
            <a:off x="-1645919" y="-30480"/>
            <a:ext cx="9814559" cy="1564471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28960" y="203549"/>
            <a:ext cx="67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4 Fases + Medición del Impacto </a:t>
            </a:r>
            <a:endParaRPr lang="es-ES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23867" y="271835"/>
            <a:ext cx="350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smtClean="0">
                <a:solidFill>
                  <a:srgbClr val="31859C"/>
                </a:solidFill>
              </a:rPr>
              <a:t>Flujo de la Innovación – Desarrollo de la Capacidad Innovadora</a:t>
            </a:r>
            <a:endParaRPr lang="es-ES" sz="1800" b="1" dirty="0">
              <a:solidFill>
                <a:srgbClr val="31859C"/>
              </a:solidFill>
            </a:endParaRPr>
          </a:p>
        </p:txBody>
      </p:sp>
      <p:pic>
        <p:nvPicPr>
          <p:cNvPr id="8" name="Imagen 7" descr="grafismo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499360"/>
            <a:ext cx="2895600" cy="2479040"/>
          </a:xfrm>
          <a:prstGeom prst="rect">
            <a:avLst/>
          </a:prstGeom>
        </p:spPr>
      </p:pic>
      <p:pic>
        <p:nvPicPr>
          <p:cNvPr id="9" name="Imagen 8" descr="grafismo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4358640"/>
            <a:ext cx="2895600" cy="2479040"/>
          </a:xfrm>
          <a:prstGeom prst="rect">
            <a:avLst/>
          </a:prstGeom>
        </p:spPr>
      </p:pic>
      <p:pic>
        <p:nvPicPr>
          <p:cNvPr id="10" name="Imagen 9" descr="grafismo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40" y="2529840"/>
            <a:ext cx="2895600" cy="2479040"/>
          </a:xfrm>
          <a:prstGeom prst="rect">
            <a:avLst/>
          </a:prstGeom>
        </p:spPr>
      </p:pic>
      <p:pic>
        <p:nvPicPr>
          <p:cNvPr id="11" name="Imagen 10" descr="grafismo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20" y="4358640"/>
            <a:ext cx="2895600" cy="2479040"/>
          </a:xfrm>
          <a:prstGeom prst="rect">
            <a:avLst/>
          </a:prstGeom>
        </p:spPr>
      </p:pic>
      <p:pic>
        <p:nvPicPr>
          <p:cNvPr id="12" name="Imagen 11" descr="grafismo-0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2499360"/>
            <a:ext cx="2895600" cy="247904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65760" y="4790688"/>
            <a:ext cx="273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68498E"/>
                </a:solidFill>
              </a:rPr>
              <a:t>Fase-1: </a:t>
            </a:r>
          </a:p>
          <a:p>
            <a:pPr algn="ctr"/>
            <a:r>
              <a:rPr lang="es-ES" sz="1800" b="1" dirty="0">
                <a:solidFill>
                  <a:srgbClr val="68498E"/>
                </a:solidFill>
              </a:rPr>
              <a:t>SENSIBILIZACIÓN </a:t>
            </a:r>
          </a:p>
          <a:p>
            <a:pPr algn="ctr"/>
            <a:r>
              <a:rPr lang="es-ES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(preparando a </a:t>
            </a:r>
          </a:p>
          <a:p>
            <a:pPr algn="ctr"/>
            <a:r>
              <a:rPr lang="es-ES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organización)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068225" y="6744816"/>
            <a:ext cx="2053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D24245"/>
                </a:solidFill>
              </a:rPr>
              <a:t>Fase</a:t>
            </a:r>
            <a:r>
              <a:rPr lang="es-ES" sz="1800" b="1" dirty="0" smtClean="0">
                <a:solidFill>
                  <a:srgbClr val="D24245"/>
                </a:solidFill>
              </a:rPr>
              <a:t>-2: </a:t>
            </a:r>
            <a:endParaRPr lang="es-ES" sz="1800" b="1" dirty="0">
              <a:solidFill>
                <a:srgbClr val="D24245"/>
              </a:solidFill>
            </a:endParaRPr>
          </a:p>
          <a:p>
            <a:pPr algn="ctr"/>
            <a:r>
              <a:rPr lang="es-ES" sz="1800" b="1" dirty="0" smtClean="0">
                <a:solidFill>
                  <a:srgbClr val="D24245"/>
                </a:solidFill>
              </a:rPr>
              <a:t>OBSERVACIÓN</a:t>
            </a:r>
            <a:endParaRPr lang="es-ES" sz="1800" b="1" dirty="0">
              <a:solidFill>
                <a:srgbClr val="D24245"/>
              </a:solidFill>
            </a:endParaRPr>
          </a:p>
          <a:p>
            <a:pPr algn="ctr"/>
            <a:r>
              <a:rPr lang="es-ES" sz="1800" b="1" dirty="0" smtClean="0">
                <a:solidFill>
                  <a:schemeClr val="bg1">
                    <a:lumMod val="50000"/>
                  </a:schemeClr>
                </a:solidFill>
              </a:rPr>
              <a:t>(gestionando oportunidades)</a:t>
            </a:r>
            <a:endParaRPr lang="es-E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40933" y="4872608"/>
            <a:ext cx="2053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1B89EB"/>
                </a:solidFill>
              </a:rPr>
              <a:t>Fase</a:t>
            </a:r>
            <a:r>
              <a:rPr lang="es-ES" sz="1800" b="1" dirty="0" smtClean="0">
                <a:solidFill>
                  <a:srgbClr val="1B89EB"/>
                </a:solidFill>
              </a:rPr>
              <a:t>-3: </a:t>
            </a:r>
            <a:endParaRPr lang="es-ES" sz="1800" b="1" dirty="0">
              <a:solidFill>
                <a:srgbClr val="1B89EB"/>
              </a:solidFill>
            </a:endParaRPr>
          </a:p>
          <a:p>
            <a:pPr algn="ctr"/>
            <a:r>
              <a:rPr lang="es-ES" sz="1800" b="1" dirty="0" smtClean="0">
                <a:solidFill>
                  <a:srgbClr val="1B89EB"/>
                </a:solidFill>
              </a:rPr>
              <a:t>PORTAFOLIO </a:t>
            </a:r>
            <a:endParaRPr lang="es-ES" sz="1800" b="1" dirty="0">
              <a:solidFill>
                <a:srgbClr val="1B89EB"/>
              </a:solidFill>
            </a:endParaRPr>
          </a:p>
          <a:p>
            <a:pPr algn="ctr"/>
            <a:r>
              <a:rPr lang="es-ES" sz="1800" b="1" dirty="0" smtClean="0">
                <a:solidFill>
                  <a:srgbClr val="7F7F7F"/>
                </a:solidFill>
              </a:rPr>
              <a:t>(gestionando posibilidades)</a:t>
            </a:r>
            <a:endParaRPr lang="es-ES" sz="1800" b="1" dirty="0">
              <a:solidFill>
                <a:srgbClr val="7F7F7F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574069" y="6744816"/>
            <a:ext cx="2258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31859C"/>
                </a:solidFill>
              </a:rPr>
              <a:t>Fase</a:t>
            </a:r>
            <a:r>
              <a:rPr lang="es-ES" sz="1800" b="1" dirty="0" smtClean="0">
                <a:solidFill>
                  <a:srgbClr val="31859C"/>
                </a:solidFill>
              </a:rPr>
              <a:t>-4: </a:t>
            </a:r>
            <a:endParaRPr lang="es-ES" sz="1800" b="1" dirty="0">
              <a:solidFill>
                <a:srgbClr val="31859C"/>
              </a:solidFill>
            </a:endParaRPr>
          </a:p>
          <a:p>
            <a:pPr algn="ctr"/>
            <a:r>
              <a:rPr lang="es-ES" sz="1800" b="1" dirty="0" smtClean="0">
                <a:solidFill>
                  <a:srgbClr val="31859C"/>
                </a:solidFill>
              </a:rPr>
              <a:t>EXPLOTACIÓN </a:t>
            </a:r>
            <a:endParaRPr lang="es-ES" sz="1800" b="1" dirty="0">
              <a:solidFill>
                <a:srgbClr val="31859C"/>
              </a:solidFill>
            </a:endParaRPr>
          </a:p>
          <a:p>
            <a:pPr algn="ctr"/>
            <a:r>
              <a:rPr lang="es-ES" sz="1800" b="1" dirty="0">
                <a:solidFill>
                  <a:srgbClr val="7F7F7F"/>
                </a:solidFill>
              </a:rPr>
              <a:t>(aprovechando las </a:t>
            </a:r>
            <a:r>
              <a:rPr lang="es-ES" sz="1800" b="1" dirty="0" smtClean="0">
                <a:solidFill>
                  <a:srgbClr val="7F7F7F"/>
                </a:solidFill>
              </a:rPr>
              <a:t>realidades - creando </a:t>
            </a:r>
            <a:r>
              <a:rPr lang="es-ES" sz="1800" b="1" dirty="0">
                <a:solidFill>
                  <a:srgbClr val="7F7F7F"/>
                </a:solidFill>
              </a:rPr>
              <a:t>VALOR)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681907" y="4800600"/>
            <a:ext cx="2255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9FB117"/>
                </a:solidFill>
              </a:rPr>
              <a:t>Monitorizando el FLUJO de la </a:t>
            </a:r>
            <a:r>
              <a:rPr lang="es-ES" sz="1800" b="1" dirty="0" smtClean="0">
                <a:solidFill>
                  <a:srgbClr val="9FB117"/>
                </a:solidFill>
              </a:rPr>
              <a:t>INNOVACIÓN</a:t>
            </a:r>
          </a:p>
          <a:p>
            <a:pPr algn="ctr"/>
            <a:r>
              <a:rPr lang="es-ES" sz="1800" b="1" dirty="0">
                <a:solidFill>
                  <a:srgbClr val="7F7F7F"/>
                </a:solidFill>
              </a:rPr>
              <a:t>(analizando el IMPACTO)</a:t>
            </a:r>
          </a:p>
        </p:txBody>
      </p:sp>
      <p:sp>
        <p:nvSpPr>
          <p:cNvPr id="18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44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1D4B-8A34-2F4A-9DFB-FF2BD8086AC6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2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Diagrama"/>
          <p:cNvGraphicFramePr/>
          <p:nvPr>
            <p:extLst>
              <p:ext uri="{D42A27DB-BD31-4B8C-83A1-F6EECF244321}">
                <p14:modId xmlns:p14="http://schemas.microsoft.com/office/powerpoint/2010/main" val="2989064881"/>
              </p:ext>
            </p:extLst>
          </p:nvPr>
        </p:nvGraphicFramePr>
        <p:xfrm>
          <a:off x="1572223" y="1595120"/>
          <a:ext cx="9918724" cy="697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Paralelogramo 15"/>
          <p:cNvSpPr/>
          <p:nvPr/>
        </p:nvSpPr>
        <p:spPr>
          <a:xfrm>
            <a:off x="-1645919" y="-32038"/>
            <a:ext cx="8676639" cy="1403767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22261" y="100578"/>
            <a:ext cx="50689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Ecosistema del proyecto - </a:t>
            </a:r>
            <a:r>
              <a:rPr lang="es-ES" sz="3500" i="1" dirty="0" smtClean="0">
                <a:solidFill>
                  <a:schemeClr val="bg1"/>
                </a:solidFill>
              </a:rPr>
              <a:t>metodología</a:t>
            </a:r>
            <a:endParaRPr lang="es-ES" sz="3500" i="1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923867" y="271835"/>
            <a:ext cx="350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smtClean="0">
                <a:solidFill>
                  <a:srgbClr val="31859C"/>
                </a:solidFill>
              </a:rPr>
              <a:t>Elementos del ecosistema de proyecto</a:t>
            </a:r>
            <a:endParaRPr lang="es-ES" sz="1800" b="1" dirty="0">
              <a:solidFill>
                <a:srgbClr val="31859C"/>
              </a:solidFill>
            </a:endParaRPr>
          </a:p>
        </p:txBody>
      </p:sp>
      <p:sp>
        <p:nvSpPr>
          <p:cNvPr id="2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497523" y="9029065"/>
            <a:ext cx="2987675" cy="511175"/>
          </a:xfrm>
        </p:spPr>
        <p:txBody>
          <a:bodyPr/>
          <a:lstStyle/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45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/>
          <p:cNvSpPr/>
          <p:nvPr/>
        </p:nvSpPr>
        <p:spPr>
          <a:xfrm>
            <a:off x="2357121" y="-32038"/>
            <a:ext cx="11795759" cy="1372136"/>
          </a:xfrm>
          <a:prstGeom prst="parallelogram">
            <a:avLst>
              <a:gd name="adj" fmla="val 100725"/>
            </a:avLst>
          </a:prstGeom>
          <a:solidFill>
            <a:srgbClr val="7F7F7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8290560" y="303182"/>
            <a:ext cx="391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dirty="0" smtClean="0">
                <a:solidFill>
                  <a:srgbClr val="FFFFFF"/>
                </a:solidFill>
              </a:rPr>
              <a:t>¡</a:t>
            </a:r>
            <a:r>
              <a:rPr lang="es-ES" sz="2600" dirty="0" smtClean="0">
                <a:solidFill>
                  <a:srgbClr val="FFFFFF"/>
                </a:solidFill>
              </a:rPr>
              <a:t>48</a:t>
            </a:r>
            <a:r>
              <a:rPr lang="es-ES" sz="1800" dirty="0" smtClean="0">
                <a:solidFill>
                  <a:srgbClr val="FFFFFF"/>
                </a:solidFill>
              </a:rPr>
              <a:t> </a:t>
            </a:r>
            <a:r>
              <a:rPr lang="es-ES" sz="2600" b="1" dirty="0" smtClean="0">
                <a:solidFill>
                  <a:srgbClr val="FFFFFF"/>
                </a:solidFill>
              </a:rPr>
              <a:t>centros</a:t>
            </a:r>
            <a:r>
              <a:rPr lang="es-ES" sz="1800" dirty="0" smtClean="0">
                <a:solidFill>
                  <a:srgbClr val="FFFFFF"/>
                </a:solidFill>
              </a:rPr>
              <a:t> participantes, ya están camino a la cumbre!</a:t>
            </a:r>
            <a:endParaRPr lang="es-ES" sz="1800" dirty="0">
              <a:solidFill>
                <a:srgbClr val="FFFFFF"/>
              </a:solidFill>
            </a:endParaRPr>
          </a:p>
        </p:txBody>
      </p:sp>
      <p:sp>
        <p:nvSpPr>
          <p:cNvPr id="6" name="Paralelogramo 5"/>
          <p:cNvSpPr/>
          <p:nvPr/>
        </p:nvSpPr>
        <p:spPr>
          <a:xfrm>
            <a:off x="-1645919" y="-20320"/>
            <a:ext cx="9225279" cy="1564471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001680" y="183229"/>
            <a:ext cx="4952080" cy="130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bg1"/>
                </a:solidFill>
              </a:rPr>
              <a:t>Gamificiación</a:t>
            </a:r>
            <a:r>
              <a:rPr lang="es-ES" sz="28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s-ES" sz="2800" i="1" dirty="0" smtClean="0">
                <a:solidFill>
                  <a:schemeClr val="bg1"/>
                </a:solidFill>
              </a:rPr>
              <a:t>El aprendizaje mediante nuevos </a:t>
            </a:r>
            <a:r>
              <a:rPr lang="es-ES" sz="2800" i="1" dirty="0" err="1" smtClean="0">
                <a:solidFill>
                  <a:schemeClr val="bg1"/>
                </a:solidFill>
              </a:rPr>
              <a:t>metodos</a:t>
            </a:r>
            <a:endParaRPr lang="es-ES" i="1" dirty="0">
              <a:solidFill>
                <a:schemeClr val="bg1"/>
              </a:solidFill>
            </a:endParaRPr>
          </a:p>
        </p:txBody>
      </p:sp>
      <p:pic>
        <p:nvPicPr>
          <p:cNvPr id="9" name="Imagen 8" descr="gami_pamtallazos-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568163"/>
            <a:ext cx="12882880" cy="804314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29920" y="6024880"/>
            <a:ext cx="3606800" cy="240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800" i="1" dirty="0" smtClean="0">
                <a:solidFill>
                  <a:srgbClr val="1672C7"/>
                </a:solidFill>
              </a:rPr>
              <a:t>Prácticas </a:t>
            </a:r>
            <a:r>
              <a:rPr lang="es-ES" sz="1800" i="1" dirty="0">
                <a:solidFill>
                  <a:srgbClr val="1672C7"/>
                </a:solidFill>
              </a:rPr>
              <a:t>y retos en </a:t>
            </a:r>
            <a:r>
              <a:rPr lang="es-ES" sz="1800" i="1" dirty="0" smtClean="0">
                <a:solidFill>
                  <a:srgbClr val="1672C7"/>
                </a:solidFill>
              </a:rPr>
              <a:t>equipo</a:t>
            </a:r>
            <a:endParaRPr lang="es-ES" sz="1800" i="1" dirty="0">
              <a:solidFill>
                <a:srgbClr val="1672C7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1800" i="1" dirty="0">
                <a:solidFill>
                  <a:srgbClr val="1672C7"/>
                </a:solidFill>
              </a:rPr>
              <a:t>Sistema de </a:t>
            </a:r>
            <a:r>
              <a:rPr lang="es-ES" sz="1800" i="1" dirty="0" err="1" smtClean="0">
                <a:solidFill>
                  <a:srgbClr val="1672C7"/>
                </a:solidFill>
              </a:rPr>
              <a:t>Gamificación</a:t>
            </a:r>
            <a:endParaRPr lang="es-ES" sz="1800" i="1" dirty="0">
              <a:solidFill>
                <a:srgbClr val="1672C7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1800" i="1" dirty="0" smtClean="0">
                <a:solidFill>
                  <a:srgbClr val="1672C7"/>
                </a:solidFill>
              </a:rPr>
              <a:t>Multiplataforma</a:t>
            </a:r>
            <a:endParaRPr lang="es-ES" sz="1800" i="1" dirty="0">
              <a:solidFill>
                <a:srgbClr val="1672C7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1800" i="1" dirty="0">
                <a:solidFill>
                  <a:srgbClr val="1672C7"/>
                </a:solidFill>
              </a:rPr>
              <a:t>Herramientas para </a:t>
            </a:r>
            <a:r>
              <a:rPr lang="es-ES" sz="1800" i="1" dirty="0" smtClean="0">
                <a:solidFill>
                  <a:srgbClr val="1672C7"/>
                </a:solidFill>
              </a:rPr>
              <a:t>innovar</a:t>
            </a:r>
            <a:endParaRPr lang="es-ES" sz="1800" i="1" dirty="0">
              <a:solidFill>
                <a:srgbClr val="1672C7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1800" i="1" dirty="0">
                <a:solidFill>
                  <a:srgbClr val="1672C7"/>
                </a:solidFill>
              </a:rPr>
              <a:t>Premios y </a:t>
            </a:r>
            <a:r>
              <a:rPr lang="es-ES" sz="1800" i="1" dirty="0" smtClean="0">
                <a:solidFill>
                  <a:srgbClr val="1672C7"/>
                </a:solidFill>
              </a:rPr>
              <a:t>logros</a:t>
            </a:r>
            <a:endParaRPr lang="es-ES" sz="1800" i="1" dirty="0">
              <a:solidFill>
                <a:srgbClr val="1672C7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1800" i="1" dirty="0">
                <a:solidFill>
                  <a:srgbClr val="1672C7"/>
                </a:solidFill>
              </a:rPr>
              <a:t>Ranking</a:t>
            </a:r>
          </a:p>
          <a:p>
            <a:pPr>
              <a:lnSpc>
                <a:spcPct val="120000"/>
              </a:lnSpc>
            </a:pPr>
            <a:endParaRPr lang="es-ES" sz="1800" i="1" dirty="0">
              <a:solidFill>
                <a:srgbClr val="1672C7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8000" y="6146800"/>
            <a:ext cx="121920" cy="1981200"/>
          </a:xfrm>
          <a:prstGeom prst="rect">
            <a:avLst/>
          </a:prstGeom>
          <a:solidFill>
            <a:srgbClr val="1672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672C7"/>
              </a:solidFill>
            </a:endParaRPr>
          </a:p>
        </p:txBody>
      </p:sp>
      <p:sp>
        <p:nvSpPr>
          <p:cNvPr id="14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46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1D4B-8A34-2F4A-9DFB-FF2BD8086AC6}" type="slidenum">
              <a:rPr lang="es-ES" smtClean="0"/>
              <a:pPr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4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/>
          <p:cNvSpPr/>
          <p:nvPr/>
        </p:nvSpPr>
        <p:spPr>
          <a:xfrm>
            <a:off x="2357121" y="-32038"/>
            <a:ext cx="11795759" cy="1372136"/>
          </a:xfrm>
          <a:prstGeom prst="parallelogram">
            <a:avLst>
              <a:gd name="adj" fmla="val 100725"/>
            </a:avLst>
          </a:prstGeom>
          <a:solidFill>
            <a:srgbClr val="7F7F7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8290560" y="303182"/>
            <a:ext cx="391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dirty="0" smtClean="0">
                <a:solidFill>
                  <a:srgbClr val="FFFFFF"/>
                </a:solidFill>
              </a:rPr>
              <a:t>464 seguidores</a:t>
            </a:r>
            <a:endParaRPr lang="es-ES" sz="3600" dirty="0">
              <a:solidFill>
                <a:srgbClr val="FFFFFF"/>
              </a:solidFill>
            </a:endParaRPr>
          </a:p>
        </p:txBody>
      </p:sp>
      <p:sp>
        <p:nvSpPr>
          <p:cNvPr id="6" name="Paralelogramo 5"/>
          <p:cNvSpPr/>
          <p:nvPr/>
        </p:nvSpPr>
        <p:spPr>
          <a:xfrm>
            <a:off x="-1645919" y="-20320"/>
            <a:ext cx="9225279" cy="1564471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001680" y="183229"/>
            <a:ext cx="495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bg1"/>
                </a:solidFill>
              </a:rPr>
              <a:t>Twitter</a:t>
            </a:r>
            <a:r>
              <a:rPr lang="es-ES" sz="2800" b="1" dirty="0" smtClean="0">
                <a:solidFill>
                  <a:schemeClr val="bg1"/>
                </a:solidFill>
              </a:rPr>
              <a:t> de Rutinas de Innovación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14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47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2" name="11 Imagen" descr="Foto_Twitter_Rutinas Innovació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21" y="2265004"/>
            <a:ext cx="9233216" cy="622642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1D4B-8A34-2F4A-9DFB-FF2BD8086AC6}" type="slidenum">
              <a:rPr lang="es-ES" smtClean="0"/>
              <a:pPr/>
              <a:t>47</a:t>
            </a:fld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1917700" y="1955800"/>
            <a:ext cx="1143000" cy="1143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twitter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04" y="2265004"/>
            <a:ext cx="567096" cy="5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/>
          <p:cNvSpPr/>
          <p:nvPr/>
        </p:nvSpPr>
        <p:spPr>
          <a:xfrm>
            <a:off x="2357121" y="-32038"/>
            <a:ext cx="11795759" cy="1372136"/>
          </a:xfrm>
          <a:prstGeom prst="parallelogram">
            <a:avLst>
              <a:gd name="adj" fmla="val 100725"/>
            </a:avLst>
          </a:prstGeom>
          <a:solidFill>
            <a:srgbClr val="7F7F7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8290560" y="303182"/>
            <a:ext cx="391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rgbClr val="FFFFFF"/>
                </a:solidFill>
              </a:rPr>
              <a:t>38 Centros pertenecientes a la CoP de IC</a:t>
            </a: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6" name="Paralelogramo 5"/>
          <p:cNvSpPr/>
          <p:nvPr/>
        </p:nvSpPr>
        <p:spPr>
          <a:xfrm>
            <a:off x="-1645919" y="-20320"/>
            <a:ext cx="9225279" cy="1564471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79400" y="183229"/>
            <a:ext cx="6396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Comunidad en Google + de Observación: Inteligencia Competitiva (IC)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14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48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2" name="11 Imagen" descr="Foto_Comunidad IC_Google+Desplieg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151"/>
            <a:ext cx="12801600" cy="71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/>
          <p:cNvSpPr/>
          <p:nvPr/>
        </p:nvSpPr>
        <p:spPr>
          <a:xfrm>
            <a:off x="2357121" y="-32038"/>
            <a:ext cx="11795759" cy="1372136"/>
          </a:xfrm>
          <a:prstGeom prst="parallelogram">
            <a:avLst>
              <a:gd name="adj" fmla="val 100725"/>
            </a:avLst>
          </a:prstGeom>
          <a:solidFill>
            <a:srgbClr val="7F7F7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8290560" y="303182"/>
            <a:ext cx="391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rgbClr val="FFFFFF"/>
                </a:solidFill>
              </a:rPr>
              <a:t>438 seguidores</a:t>
            </a:r>
            <a:endParaRPr lang="es-ES" sz="3600" b="1" dirty="0">
              <a:solidFill>
                <a:srgbClr val="FFFFFF"/>
              </a:solidFill>
            </a:endParaRPr>
          </a:p>
        </p:txBody>
      </p:sp>
      <p:sp>
        <p:nvSpPr>
          <p:cNvPr id="6" name="Paralelogramo 5"/>
          <p:cNvSpPr/>
          <p:nvPr/>
        </p:nvSpPr>
        <p:spPr>
          <a:xfrm>
            <a:off x="-1645919" y="-20320"/>
            <a:ext cx="9225279" cy="1564471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001680" y="183229"/>
            <a:ext cx="495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bg1"/>
                </a:solidFill>
              </a:rPr>
              <a:t>Twitter</a:t>
            </a:r>
            <a:r>
              <a:rPr lang="es-ES" sz="2800" b="1" dirty="0" smtClean="0">
                <a:solidFill>
                  <a:schemeClr val="bg1"/>
                </a:solidFill>
              </a:rPr>
              <a:t> de Inteligencia Competitiva (IC)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14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49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7" name="6 Imagen" descr="Foto_Twitter_CoP 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804" y="2440837"/>
            <a:ext cx="8712200" cy="5405326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917700" y="1955800"/>
            <a:ext cx="1143000" cy="1143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twitter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04" y="2265004"/>
            <a:ext cx="567096" cy="5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1"/>
          <p:cNvSpPr/>
          <p:nvPr/>
        </p:nvSpPr>
        <p:spPr>
          <a:xfrm rot="8169417">
            <a:off x="4441109" y="1457593"/>
            <a:ext cx="3918525" cy="3858721"/>
          </a:xfrm>
          <a:prstGeom prst="teardrop">
            <a:avLst>
              <a:gd name="adj" fmla="val 94113"/>
            </a:avLst>
          </a:prstGeom>
          <a:solidFill>
            <a:srgbClr val="2F818A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3739884" y="2159000"/>
            <a:ext cx="54100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endParaRPr lang="en-GB" sz="40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GB" sz="4000" b="1" dirty="0" smtClean="0">
                <a:solidFill>
                  <a:schemeClr val="bg1"/>
                </a:solidFill>
                <a:latin typeface="Calibri"/>
                <a:cs typeface="Calibri"/>
              </a:rPr>
              <a:t>Mila esker!</a:t>
            </a:r>
          </a:p>
          <a:p>
            <a:pPr algn="ctr">
              <a:lnSpc>
                <a:spcPct val="70000"/>
              </a:lnSpc>
              <a:defRPr/>
            </a:pPr>
            <a:endParaRPr lang="en-GB" sz="40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ct val="70000"/>
              </a:lnSpc>
              <a:defRPr/>
            </a:pPr>
            <a:r>
              <a:rPr lang="fr-FR" sz="4000" b="1" i="1" dirty="0" smtClean="0">
                <a:solidFill>
                  <a:schemeClr val="bg1"/>
                </a:solidFill>
              </a:rPr>
              <a:t>Merci beaucoup! </a:t>
            </a:r>
            <a:r>
              <a:rPr lang="en-GB" sz="4000" b="1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GB" sz="4000" b="1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GB" sz="40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GB" sz="40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GB" sz="4000" b="1" dirty="0" smtClean="0">
                <a:solidFill>
                  <a:schemeClr val="bg1"/>
                </a:solidFill>
                <a:latin typeface="Calibri"/>
                <a:cs typeface="Calibri"/>
              </a:rPr>
              <a:t>¡Gracias!</a:t>
            </a:r>
            <a:endParaRPr lang="en-GB" sz="4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riángulo rectángulo 3"/>
          <p:cNvSpPr/>
          <p:nvPr/>
        </p:nvSpPr>
        <p:spPr>
          <a:xfrm rot="5400000">
            <a:off x="0" y="0"/>
            <a:ext cx="5506720" cy="550672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riángulo rectángulo 6"/>
          <p:cNvSpPr/>
          <p:nvPr/>
        </p:nvSpPr>
        <p:spPr>
          <a:xfrm rot="10800000">
            <a:off x="10261600" y="0"/>
            <a:ext cx="2540000" cy="2540000"/>
          </a:xfrm>
          <a:prstGeom prst="rtTriangle">
            <a:avLst/>
          </a:prstGeom>
          <a:solidFill>
            <a:srgbClr val="2F81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2F818A"/>
              </a:solidFill>
            </a:endParaRPr>
          </a:p>
        </p:txBody>
      </p: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50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32100" y="6516638"/>
            <a:ext cx="7137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Samuel TRIGUERO ÁLVAREZ</a:t>
            </a:r>
          </a:p>
          <a:p>
            <a:pPr algn="ctr"/>
            <a:r>
              <a:rPr lang="es-ES" sz="2400" dirty="0" smtClean="0">
                <a:solidFill>
                  <a:srgbClr val="595959"/>
                </a:solidFill>
              </a:rPr>
              <a:t>Director de Innovación y Gestión del Cambio</a:t>
            </a:r>
          </a:p>
          <a:p>
            <a:pPr algn="ctr"/>
            <a:r>
              <a:rPr lang="es-ES" sz="2200" dirty="0" smtClean="0">
                <a:solidFill>
                  <a:schemeClr val="bg1">
                    <a:lumMod val="65000"/>
                  </a:schemeClr>
                </a:solidFill>
              </a:rPr>
              <a:t>berrikuntza@ikaslangipuzkoa.net</a:t>
            </a:r>
          </a:p>
          <a:p>
            <a:pPr algn="ctr"/>
            <a:endParaRPr lang="es-E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Imagen 14" descr="twitter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20" y="7864520"/>
            <a:ext cx="388792" cy="388792"/>
          </a:xfrm>
          <a:prstGeom prst="rect">
            <a:avLst/>
          </a:prstGeom>
        </p:spPr>
      </p:pic>
      <p:sp>
        <p:nvSpPr>
          <p:cNvPr id="13" name="CuadroTexto 15"/>
          <p:cNvSpPr txBox="1"/>
          <p:nvPr/>
        </p:nvSpPr>
        <p:spPr>
          <a:xfrm>
            <a:off x="5783752" y="7807675"/>
            <a:ext cx="1635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s-ES" sz="2200" dirty="0" err="1">
                <a:solidFill>
                  <a:schemeClr val="bg1">
                    <a:lumMod val="65000"/>
                  </a:schemeClr>
                </a:solidFill>
              </a:rPr>
              <a:t>samtrial</a:t>
            </a:r>
            <a:endParaRPr lang="es-E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1D4B-8A34-2F4A-9DFB-FF2BD8086AC6}" type="slidenum">
              <a:rPr lang="es-ES" smtClean="0"/>
              <a:pPr/>
              <a:t>50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1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244600" y="2362201"/>
            <a:ext cx="10833100" cy="4930775"/>
          </a:xfrm>
          <a:prstGeom prst="rect">
            <a:avLst/>
          </a:prstGeom>
        </p:spPr>
        <p:txBody>
          <a:bodyPr/>
          <a:lstStyle/>
          <a:p>
            <a:pPr marL="604520" indent="26670" algn="just">
              <a:lnSpc>
                <a:spcPct val="120000"/>
              </a:lnSpc>
              <a:buNone/>
            </a:pPr>
            <a:endParaRPr lang="es-ES" sz="3000" dirty="0" smtClean="0"/>
          </a:p>
          <a:p>
            <a:pPr marL="604520" indent="26670" algn="just">
              <a:lnSpc>
                <a:spcPct val="120000"/>
              </a:lnSpc>
              <a:buNone/>
            </a:pPr>
            <a:r>
              <a:rPr lang="es-ES" sz="3000" dirty="0" smtClean="0"/>
              <a:t>El propósito final de la CoP no es sólo </a:t>
            </a:r>
            <a:r>
              <a:rPr lang="es-ES" sz="3000" u="sng" dirty="0" smtClean="0"/>
              <a:t>intercambiar cognitivamente información o perspectivas</a:t>
            </a:r>
            <a:r>
              <a:rPr lang="es-ES" sz="3000" dirty="0" smtClean="0"/>
              <a:t> (saber de una materia determinada) sino llegar a realizar </a:t>
            </a:r>
            <a:r>
              <a:rPr lang="es-ES" sz="3000" u="sng" dirty="0" smtClean="0"/>
              <a:t>acciones conjuntas en colaboración</a:t>
            </a:r>
            <a:r>
              <a:rPr lang="es-ES" sz="3000" dirty="0" smtClean="0"/>
              <a:t> (intercambiar maneras de hacer) así como </a:t>
            </a:r>
            <a:r>
              <a:rPr lang="es-ES" sz="3000" u="sng" dirty="0" smtClean="0"/>
              <a:t>realizar proyectos de futuro</a:t>
            </a:r>
            <a:r>
              <a:rPr lang="es-ES" sz="3000" dirty="0" smtClean="0"/>
              <a:t> (trabajar juntos para mejorar la práctica de que se trate, y contribuir a la organización, o grupo de organizaciones, a las que los miembros pertenecen).</a:t>
            </a:r>
          </a:p>
          <a:p>
            <a:pPr marL="604520" indent="26670" algn="just">
              <a:lnSpc>
                <a:spcPct val="120000"/>
              </a:lnSpc>
              <a:buNone/>
            </a:pPr>
            <a:endParaRPr lang="es-ES" sz="3000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97000" y="3076577"/>
            <a:ext cx="209973" cy="3936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s-ES"/>
          </a:p>
        </p:txBody>
      </p:sp>
      <p:sp>
        <p:nvSpPr>
          <p:cNvPr id="7" name="Paralelogramo 6"/>
          <p:cNvSpPr/>
          <p:nvPr/>
        </p:nvSpPr>
        <p:spPr>
          <a:xfrm>
            <a:off x="-1645919" y="-32038"/>
            <a:ext cx="752601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6561" y="391656"/>
            <a:ext cx="29251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Lógica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7</a:t>
            </a:fld>
            <a:endParaRPr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752600" y="2330451"/>
            <a:ext cx="10274300" cy="507047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s-ES" sz="2800" b="1" dirty="0" smtClean="0"/>
              <a:t>Los </a:t>
            </a:r>
            <a:r>
              <a:rPr lang="es-ES" sz="2800" b="1" u="sng" dirty="0" smtClean="0"/>
              <a:t>4 factores clave </a:t>
            </a:r>
            <a:r>
              <a:rPr lang="es-ES" sz="2800" b="1" dirty="0" smtClean="0"/>
              <a:t>en la construcción exitosa de una CoP son </a:t>
            </a:r>
          </a:p>
          <a:p>
            <a:pPr>
              <a:buNone/>
            </a:pPr>
            <a:r>
              <a:rPr lang="es-ES" sz="2800" b="1" dirty="0" smtClean="0"/>
              <a:t>los siguientes:</a:t>
            </a:r>
          </a:p>
          <a:p>
            <a:pPr lvl="0"/>
            <a:endParaRPr lang="es-ES" sz="2800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es-ES" dirty="0" smtClean="0"/>
              <a:t>· Aspectos </a:t>
            </a:r>
            <a:r>
              <a:rPr lang="es-ES" u="sng" dirty="0" smtClean="0"/>
              <a:t>relacionados con la </a:t>
            </a:r>
            <a:r>
              <a:rPr lang="es-ES" b="1" u="sng" dirty="0" smtClean="0"/>
              <a:t>gestión de la CoP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s-ES" dirty="0" smtClean="0"/>
              <a:t>· Aspectos </a:t>
            </a:r>
            <a:r>
              <a:rPr lang="es-ES" u="sng" dirty="0" smtClean="0"/>
              <a:t>relacionados con la </a:t>
            </a:r>
            <a:r>
              <a:rPr lang="es-ES" b="1" u="sng" dirty="0" smtClean="0"/>
              <a:t>idea de “crear comunidad”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s-ES" dirty="0" smtClean="0"/>
              <a:t>· Aspectos </a:t>
            </a:r>
            <a:r>
              <a:rPr lang="es-ES" u="sng" dirty="0" smtClean="0"/>
              <a:t>relacionados con la </a:t>
            </a:r>
            <a:r>
              <a:rPr lang="es-ES" b="1" u="sng" dirty="0" smtClean="0"/>
              <a:t>tecnología</a:t>
            </a:r>
            <a:r>
              <a:rPr lang="es-ES" dirty="0" smtClean="0"/>
              <a:t> (solución tecnológica)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s-ES" dirty="0" smtClean="0"/>
              <a:t>· Aspectos </a:t>
            </a:r>
            <a:r>
              <a:rPr lang="es-ES" u="sng" dirty="0" smtClean="0"/>
              <a:t>relacionados con las </a:t>
            </a:r>
            <a:r>
              <a:rPr lang="es-ES" b="1" u="sng" dirty="0" smtClean="0"/>
              <a:t>personas</a:t>
            </a:r>
            <a:r>
              <a:rPr lang="es-ES" dirty="0" smtClean="0"/>
              <a:t> (los miembros de la </a:t>
            </a:r>
            <a:r>
              <a:rPr lang="es-ES" dirty="0"/>
              <a:t> </a:t>
            </a:r>
            <a:r>
              <a:rPr lang="es-ES" dirty="0" smtClean="0"/>
              <a:t> 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s-ES" dirty="0"/>
              <a:t> </a:t>
            </a:r>
            <a:r>
              <a:rPr lang="es-ES" dirty="0" smtClean="0"/>
              <a:t>comunidad – “practicantes”)</a:t>
            </a:r>
          </a:p>
          <a:p>
            <a:pPr lvl="1"/>
            <a:endParaRPr lang="es-ES" dirty="0" smtClean="0"/>
          </a:p>
          <a:p>
            <a:pPr marL="604520" indent="26670" algn="just">
              <a:lnSpc>
                <a:spcPct val="120000"/>
              </a:lnSpc>
              <a:buNone/>
            </a:pP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71600" y="2362201"/>
            <a:ext cx="209973" cy="49911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s-ES"/>
          </a:p>
        </p:txBody>
      </p:sp>
      <p:sp>
        <p:nvSpPr>
          <p:cNvPr id="7" name="Paralelogramo 6"/>
          <p:cNvSpPr/>
          <p:nvPr/>
        </p:nvSpPr>
        <p:spPr>
          <a:xfrm>
            <a:off x="-1645919" y="-32038"/>
            <a:ext cx="752601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6561" y="391656"/>
            <a:ext cx="29251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Método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8</a:t>
            </a:fld>
            <a:endParaRPr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270000" y="2241550"/>
            <a:ext cx="10833100" cy="6561138"/>
          </a:xfrm>
          <a:prstGeom prst="rect">
            <a:avLst/>
          </a:prstGeom>
        </p:spPr>
        <p:txBody>
          <a:bodyPr/>
          <a:lstStyle/>
          <a:p>
            <a:pPr marL="457200" lvl="1" indent="0">
              <a:buNone/>
            </a:pPr>
            <a:r>
              <a:rPr lang="es-ES" b="1" dirty="0" smtClean="0"/>
              <a:t>GESTIÓN DE LA CoP:</a:t>
            </a:r>
            <a:br>
              <a:rPr lang="es-ES" b="1" dirty="0" smtClean="0"/>
            </a:br>
            <a:endParaRPr lang="es-ES" sz="2500" dirty="0" smtClean="0"/>
          </a:p>
          <a:p>
            <a:pPr marL="914400" lvl="2" indent="0">
              <a:lnSpc>
                <a:spcPct val="130000"/>
              </a:lnSpc>
              <a:buNone/>
            </a:pPr>
            <a:r>
              <a:rPr lang="es-ES" sz="2800" dirty="0" smtClean="0"/>
              <a:t>· Necesidad de una coordinación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es-ES" sz="2800" dirty="0" smtClean="0"/>
              <a:t>· “Foco” en </a:t>
            </a:r>
            <a:r>
              <a:rPr lang="es-ES" sz="2800" u="sng" dirty="0" smtClean="0"/>
              <a:t>temas relevantes</a:t>
            </a:r>
            <a:r>
              <a:rPr lang="es-ES" sz="2800" dirty="0" smtClean="0"/>
              <a:t> para los miembros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es-ES" sz="2800" dirty="0" smtClean="0"/>
              <a:t>· Se admiten diferentes formas de participación (dependiendo del interés de cada participante en cada momento)</a:t>
            </a:r>
          </a:p>
          <a:p>
            <a:pPr marL="604520" indent="26670" algn="just">
              <a:lnSpc>
                <a:spcPct val="120000"/>
              </a:lnSpc>
              <a:buNone/>
            </a:pP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71600" y="2362201"/>
            <a:ext cx="209973" cy="3555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s-ES"/>
          </a:p>
        </p:txBody>
      </p:sp>
      <p:sp>
        <p:nvSpPr>
          <p:cNvPr id="7" name="Paralelogramo 6"/>
          <p:cNvSpPr/>
          <p:nvPr/>
        </p:nvSpPr>
        <p:spPr>
          <a:xfrm>
            <a:off x="-1645919" y="-32038"/>
            <a:ext cx="752601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6561" y="391656"/>
            <a:ext cx="29251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Método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9</a:t>
            </a:fld>
            <a:endParaRPr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371600" y="2281237"/>
            <a:ext cx="10833100" cy="7369175"/>
          </a:xfrm>
          <a:prstGeom prst="rect">
            <a:avLst/>
          </a:prstGeom>
        </p:spPr>
        <p:txBody>
          <a:bodyPr/>
          <a:lstStyle/>
          <a:p>
            <a:pPr marL="457200" lvl="1" indent="0">
              <a:buNone/>
            </a:pPr>
            <a:r>
              <a:rPr lang="es-ES" b="1" dirty="0" smtClean="0"/>
              <a:t>“CREAR COMUNIDAD”:</a:t>
            </a:r>
            <a:r>
              <a:rPr lang="es-ES" b="1" dirty="0"/>
              <a:t/>
            </a:r>
            <a:br>
              <a:rPr lang="es-ES" b="1" dirty="0"/>
            </a:br>
            <a:endParaRPr lang="es-ES" dirty="0" smtClean="0"/>
          </a:p>
          <a:p>
            <a:pPr marL="914400" lvl="2" indent="0">
              <a:lnSpc>
                <a:spcPct val="130000"/>
              </a:lnSpc>
              <a:buNone/>
            </a:pPr>
            <a:r>
              <a:rPr lang="es-ES" dirty="0" smtClean="0"/>
              <a:t>· Búsqueda de la “madurez” de la CoP (dinamización, apoyo y reconocimiento de la función que desempeña)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es-ES" dirty="0" smtClean="0"/>
              <a:t>· No perder de vista el “sentido comunitario”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es-ES" dirty="0" smtClean="0"/>
              <a:t>· Garantizar siempre un “grupo comprometido” (grupo de coordinación)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es-ES" dirty="0" smtClean="0"/>
              <a:t>· Un propuesta será buena siempre que tenga “seguidores”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es-ES" dirty="0" smtClean="0"/>
              <a:t>· Aportación “desinteresada” de los participantes y disposición a compartir los resultados del trabajo colaborativo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71600" y="2362201"/>
            <a:ext cx="209973" cy="45973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s-ES"/>
          </a:p>
        </p:txBody>
      </p:sp>
      <p:sp>
        <p:nvSpPr>
          <p:cNvPr id="7" name="Paralelogramo 6"/>
          <p:cNvSpPr/>
          <p:nvPr/>
        </p:nvSpPr>
        <p:spPr>
          <a:xfrm>
            <a:off x="-1645919" y="-32038"/>
            <a:ext cx="752601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6561" y="391656"/>
            <a:ext cx="29251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Método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10</a:t>
            </a:fld>
            <a:endParaRPr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308100" y="2571750"/>
            <a:ext cx="10185400" cy="3143250"/>
          </a:xfrm>
          <a:prstGeom prst="rect">
            <a:avLst/>
          </a:prstGeom>
        </p:spPr>
        <p:txBody>
          <a:bodyPr/>
          <a:lstStyle/>
          <a:p>
            <a:pPr marL="457200" lvl="1" indent="0">
              <a:buNone/>
            </a:pPr>
            <a:r>
              <a:rPr lang="es-ES" b="1" dirty="0" smtClean="0"/>
              <a:t>“TECNOLOGÍA”:</a:t>
            </a:r>
          </a:p>
          <a:p>
            <a:pPr lvl="1">
              <a:buNone/>
            </a:pPr>
            <a:endParaRPr lang="es-ES" sz="1400" dirty="0" smtClean="0"/>
          </a:p>
          <a:p>
            <a:pPr marL="914400" lvl="2" indent="0">
              <a:lnSpc>
                <a:spcPct val="130000"/>
              </a:lnSpc>
              <a:buNone/>
            </a:pPr>
            <a:r>
              <a:rPr lang="es-ES" dirty="0" smtClean="0"/>
              <a:t>· Diseño de un espacio colaborativo “on-line”.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es-ES" dirty="0" smtClean="0"/>
              <a:t>· Facilidad de acceso y sencillez de uso.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es-ES" dirty="0" smtClean="0"/>
              <a:t>· Que permita la interacción ágil “on-line” de los miembros de la CoP.</a:t>
            </a:r>
          </a:p>
          <a:p>
            <a:pPr marL="604520" indent="26670" algn="just">
              <a:lnSpc>
                <a:spcPct val="120000"/>
              </a:lnSpc>
              <a:buNone/>
            </a:pP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46200" y="2641600"/>
            <a:ext cx="209973" cy="2527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s-ES"/>
          </a:p>
        </p:txBody>
      </p:sp>
      <p:sp>
        <p:nvSpPr>
          <p:cNvPr id="7" name="Paralelogramo 6"/>
          <p:cNvSpPr/>
          <p:nvPr/>
        </p:nvSpPr>
        <p:spPr>
          <a:xfrm>
            <a:off x="-1645919" y="-32038"/>
            <a:ext cx="7526019" cy="1596509"/>
          </a:xfrm>
          <a:prstGeom prst="parallelogram">
            <a:avLst>
              <a:gd name="adj" fmla="val 100725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6561" y="391656"/>
            <a:ext cx="29251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</a:rPr>
              <a:t>Método</a:t>
            </a:r>
            <a:endParaRPr lang="es-ES" sz="35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2"/>
          <p:cNvSpPr txBox="1">
            <a:spLocks/>
          </p:cNvSpPr>
          <p:nvPr/>
        </p:nvSpPr>
        <p:spPr>
          <a:xfrm>
            <a:off x="497523" y="9029065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64008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81D4B-8A34-2F4A-9DFB-FF2BD8086AC6}" type="slidenum">
              <a:rPr lang="es-ES" smtClean="0">
                <a:solidFill>
                  <a:srgbClr val="FFFFFF"/>
                </a:solidFill>
              </a:rPr>
              <a:pPr/>
              <a:t>11</a:t>
            </a:fld>
            <a:endParaRPr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2770</Words>
  <Application>Microsoft Office PowerPoint</Application>
  <PresentationFormat>Papel A3 (297 x 420 mm)</PresentationFormat>
  <Paragraphs>507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diapositiva</vt:lpstr>
      </vt:variant>
      <vt:variant>
        <vt:i4>48</vt:i4>
      </vt:variant>
    </vt:vector>
  </HeadingPairs>
  <TitlesOfParts>
    <vt:vector size="58" baseType="lpstr">
      <vt:lpstr>Tema de Office</vt:lpstr>
      <vt:lpstr>2_Tema de Office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1_Tema de Office</vt:lpstr>
      <vt:lpstr>5_Diseño personalizado</vt:lpstr>
      <vt:lpstr>6_Diseño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Elene Ikuspe</dc:creator>
  <cp:lastModifiedBy>Eider Zubigune</cp:lastModifiedBy>
  <cp:revision>103</cp:revision>
  <dcterms:created xsi:type="dcterms:W3CDTF">2016-05-02T08:38:20Z</dcterms:created>
  <dcterms:modified xsi:type="dcterms:W3CDTF">2016-11-23T16:09:42Z</dcterms:modified>
</cp:coreProperties>
</file>